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handoutMasterIdLst>
    <p:handoutMasterId r:id="rId22"/>
  </p:handoutMasterIdLst>
  <p:sldIdLst>
    <p:sldId id="256" r:id="rId6"/>
    <p:sldId id="305" r:id="rId7"/>
    <p:sldId id="314" r:id="rId8"/>
    <p:sldId id="307" r:id="rId9"/>
    <p:sldId id="315" r:id="rId10"/>
    <p:sldId id="302" r:id="rId11"/>
    <p:sldId id="308" r:id="rId12"/>
    <p:sldId id="309" r:id="rId13"/>
    <p:sldId id="311" r:id="rId14"/>
    <p:sldId id="304" r:id="rId15"/>
    <p:sldId id="312" r:id="rId16"/>
    <p:sldId id="310" r:id="rId17"/>
    <p:sldId id="296" r:id="rId18"/>
    <p:sldId id="297"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initials="a" lastIdx="6" clrIdx="0">
    <p:extLst>
      <p:ext uri="{19B8F6BF-5375-455C-9EA6-DF929625EA0E}">
        <p15:presenceInfo xmlns:p15="http://schemas.microsoft.com/office/powerpoint/2012/main" userId="S-1-5-21-3238087892-2182808596-21247425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48B"/>
    <a:srgbClr val="E31D44"/>
    <a:srgbClr val="EB5C62"/>
    <a:srgbClr val="DAD7D0"/>
    <a:srgbClr val="154194"/>
    <a:srgbClr val="009FE4"/>
    <a:srgbClr val="F39200"/>
    <a:srgbClr val="8DC63F"/>
    <a:srgbClr val="02A984"/>
    <a:srgbClr val="397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4" autoAdjust="0"/>
    <p:restoredTop sz="84077" autoAdjust="0"/>
  </p:normalViewPr>
  <p:slideViewPr>
    <p:cSldViewPr snapToGrid="0" snapToObjects="1">
      <p:cViewPr varScale="1">
        <p:scale>
          <a:sx n="64" d="100"/>
          <a:sy n="64" d="100"/>
        </p:scale>
        <p:origin x="75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6/14/2023</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‹N›</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06/14/2023</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‹N›</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it-IT" dirty="0"/>
          </a:p>
        </p:txBody>
      </p:sp>
      <p:sp>
        <p:nvSpPr>
          <p:cNvPr id="4" name="Segnaposto numero diapositiva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10045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it-IT" dirty="0"/>
          </a:p>
        </p:txBody>
      </p:sp>
      <p:sp>
        <p:nvSpPr>
          <p:cNvPr id="4" name="Segnaposto numero diapositiva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386657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dirty="0"/>
              <a:t>considering that a good practice becomes useful elsewhere only if it can be exported (perhaps among the major challenges of that good practice, there are aspects peculiar to that specific place that may not recur elsewhere or vice versa).</a:t>
            </a:r>
            <a:endParaRPr lang="it-IT" dirty="0"/>
          </a:p>
        </p:txBody>
      </p:sp>
      <p:sp>
        <p:nvSpPr>
          <p:cNvPr id="4" name="Segnaposto numero diapositiva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205136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dirty="0"/>
              <a:t>be exported elsewhere.</a:t>
            </a:r>
          </a:p>
          <a:p>
            <a:r>
              <a:rPr lang="en-US" b="0" dirty="0"/>
              <a:t>Obviously, among the major challenges of that good practice, there are aspects peculiar to that specific place that may not recur elsewhere or vice versa.</a:t>
            </a:r>
            <a:endParaRPr lang="it-IT" dirty="0"/>
          </a:p>
        </p:txBody>
      </p:sp>
      <p:sp>
        <p:nvSpPr>
          <p:cNvPr id="4" name="Segnaposto numero diapositiva 3"/>
          <p:cNvSpPr>
            <a:spLocks noGrp="1"/>
          </p:cNvSpPr>
          <p:nvPr>
            <p:ph type="sldNum" sz="quarter" idx="5"/>
          </p:nvPr>
        </p:nvSpPr>
        <p:spPr/>
        <p:txBody>
          <a:bodyPr/>
          <a:lstStyle/>
          <a:p>
            <a:fld id="{00E78849-6A58-5242-AAB8-69E086EC2380}" type="slidenum">
              <a:rPr lang="en-LU" smtClean="0"/>
              <a:t>11</a:t>
            </a:fld>
            <a:endParaRPr lang="en-LU"/>
          </a:p>
        </p:txBody>
      </p:sp>
    </p:spTree>
    <p:extLst>
      <p:ext uri="{BB962C8B-B14F-4D97-AF65-F5344CB8AC3E}">
        <p14:creationId xmlns:p14="http://schemas.microsoft.com/office/powerpoint/2010/main" val="205812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EB5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‹N›</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22B1F8-B9CB-C79F-346D-F7013C7EFEDC}"/>
              </a:ext>
            </a:extLst>
          </p:cNvPr>
          <p:cNvSpPr txBox="1"/>
          <p:nvPr/>
        </p:nvSpPr>
        <p:spPr>
          <a:xfrm>
            <a:off x="971501" y="5813766"/>
            <a:ext cx="3123068" cy="276999"/>
          </a:xfrm>
          <a:prstGeom prst="rect">
            <a:avLst/>
          </a:prstGeom>
          <a:solidFill>
            <a:srgbClr val="E31D44"/>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31 MAY 2023 | Pamplona</a:t>
            </a:r>
          </a:p>
        </p:txBody>
      </p:sp>
      <p:sp>
        <p:nvSpPr>
          <p:cNvPr id="7" name="TextBox 6">
            <a:extLst>
              <a:ext uri="{FF2B5EF4-FFF2-40B4-BE49-F238E27FC236}">
                <a16:creationId xmlns:a16="http://schemas.microsoft.com/office/drawing/2014/main" id="{15DA8DAA-12BF-130E-BB5D-2E9D257A9866}"/>
              </a:ext>
            </a:extLst>
          </p:cNvPr>
          <p:cNvSpPr txBox="1"/>
          <p:nvPr/>
        </p:nvSpPr>
        <p:spPr>
          <a:xfrm>
            <a:off x="914655" y="4469059"/>
            <a:ext cx="8310264" cy="1015663"/>
          </a:xfrm>
          <a:prstGeom prst="rect">
            <a:avLst/>
          </a:prstGeom>
          <a:noFill/>
        </p:spPr>
        <p:txBody>
          <a:bodyPr wrap="square" rtlCol="0">
            <a:spAutoFit/>
          </a:bodyPr>
          <a:lstStyle/>
          <a:p>
            <a:r>
              <a:rPr lang="en-US" sz="2400" b="1" dirty="0">
                <a:latin typeface="Open Sans Semibold" panose="020B0606030504020204" pitchFamily="34" charset="0"/>
                <a:ea typeface="Open Sans Semibold" panose="020B0606030504020204" pitchFamily="34" charset="0"/>
                <a:cs typeface="Open Sans Semibold" panose="020B0606030504020204" pitchFamily="34" charset="0"/>
              </a:rPr>
              <a:t>FNAS Team</a:t>
            </a:r>
          </a:p>
          <a:p>
            <a:r>
              <a:rPr lang="it-IT" i="1" dirty="0">
                <a:latin typeface="Open Sans" panose="020B0606030504020204" pitchFamily="34" charset="0"/>
                <a:ea typeface="Open Sans" panose="020B0606030504020204" pitchFamily="34" charset="0"/>
                <a:cs typeface="Open Sans" panose="020B0606030504020204" pitchFamily="34" charset="0"/>
              </a:rPr>
              <a:t>Fondazione Nazionale Assistenti Sociali, </a:t>
            </a:r>
            <a:r>
              <a:rPr lang="it-IT" i="1" dirty="0" err="1">
                <a:latin typeface="Open Sans" panose="020B0606030504020204" pitchFamily="34" charset="0"/>
                <a:ea typeface="Open Sans" panose="020B0606030504020204" pitchFamily="34" charset="0"/>
                <a:cs typeface="Open Sans" panose="020B0606030504020204" pitchFamily="34" charset="0"/>
              </a:rPr>
              <a:t>Italy</a:t>
            </a:r>
            <a:endParaRPr lang="it-IT" i="1" dirty="0">
              <a:latin typeface="Open Sans" panose="020B0606030504020204" pitchFamily="34" charset="0"/>
              <a:ea typeface="Open Sans" panose="020B0606030504020204" pitchFamily="34" charset="0"/>
              <a:cs typeface="Open Sans" panose="020B0606030504020204" pitchFamily="34" charset="0"/>
            </a:endParaRPr>
          </a:p>
          <a:p>
            <a:r>
              <a:rPr lang="en-GB" i="1" dirty="0">
                <a:solidFill>
                  <a:srgbClr val="E31D44"/>
                </a:solidFill>
                <a:latin typeface="Open Sans" panose="020B0606030504020204" pitchFamily="34" charset="0"/>
                <a:ea typeface="Open Sans" panose="020B0606030504020204" pitchFamily="34" charset="0"/>
                <a:cs typeface="Open Sans" panose="020B0606030504020204" pitchFamily="34" charset="0"/>
              </a:rPr>
              <a:t>briante@fondazioneassistentisociali.it, </a:t>
            </a:r>
            <a:endParaRPr lang="en-US" dirty="0">
              <a:solidFill>
                <a:srgbClr val="E31D44"/>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Subtitle 2">
            <a:extLst>
              <a:ext uri="{FF2B5EF4-FFF2-40B4-BE49-F238E27FC236}">
                <a16:creationId xmlns:a16="http://schemas.microsoft.com/office/drawing/2014/main" id="{ED327B27-D4E4-8BD8-9FA4-B1F939E5547F}"/>
              </a:ext>
            </a:extLst>
          </p:cNvPr>
          <p:cNvSpPr txBox="1">
            <a:spLocks/>
          </p:cNvSpPr>
          <p:nvPr/>
        </p:nvSpPr>
        <p:spPr>
          <a:xfrm>
            <a:off x="844115" y="2627124"/>
            <a:ext cx="9144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E31D44"/>
                </a:solidFill>
                <a:ea typeface="Open Sans" panose="020B0606030504020204" pitchFamily="34" charset="0"/>
                <a:cs typeface="Open Sans" panose="020B0606030504020204" pitchFamily="34" charset="0"/>
              </a:rPr>
              <a:t>The methodology of </a:t>
            </a:r>
            <a:r>
              <a:rPr lang="it-IT" sz="3600" b="1" dirty="0">
                <a:solidFill>
                  <a:srgbClr val="E31D44"/>
                </a:solidFill>
              </a:rPr>
              <a:t>NEAR Project </a:t>
            </a:r>
          </a:p>
          <a:p>
            <a:pPr marL="0" indent="0" algn="ctr">
              <a:buNone/>
            </a:pPr>
            <a:r>
              <a:rPr lang="en-US" sz="3600" b="1" dirty="0">
                <a:solidFill>
                  <a:srgbClr val="E31D44"/>
                </a:solidFill>
              </a:rPr>
              <a:t>New models of care within the framework of social services</a:t>
            </a:r>
          </a:p>
        </p:txBody>
      </p:sp>
      <p:pic>
        <p:nvPicPr>
          <p:cNvPr id="3" name="Imagen 2" descr="Interfaz de usuario gráfica&#10;&#10;Descripción generada automáticamente con confianza media">
            <a:extLst>
              <a:ext uri="{FF2B5EF4-FFF2-40B4-BE49-F238E27FC236}">
                <a16:creationId xmlns:a16="http://schemas.microsoft.com/office/drawing/2014/main" id="{4E4B0FB8-9464-D2EC-B871-5E810D0BADBA}"/>
              </a:ext>
            </a:extLst>
          </p:cNvPr>
          <p:cNvPicPr>
            <a:picLocks noChangeAspect="1"/>
          </p:cNvPicPr>
          <p:nvPr/>
        </p:nvPicPr>
        <p:blipFill>
          <a:blip r:embed="rId3"/>
          <a:stretch>
            <a:fillRect/>
          </a:stretch>
        </p:blipFill>
        <p:spPr>
          <a:xfrm>
            <a:off x="670052" y="200986"/>
            <a:ext cx="6300216" cy="2261616"/>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1DA68D1-65CC-4D02-BC1E-AD536848DB4C}"/>
              </a:ext>
            </a:extLst>
          </p:cNvPr>
          <p:cNvSpPr>
            <a:spLocks noGrp="1"/>
          </p:cNvSpPr>
          <p:nvPr>
            <p:ph idx="1"/>
          </p:nvPr>
        </p:nvSpPr>
        <p:spPr>
          <a:xfrm>
            <a:off x="838200" y="1545996"/>
            <a:ext cx="10515600" cy="4630967"/>
          </a:xfrm>
        </p:spPr>
        <p:txBody>
          <a:bodyPr>
            <a:normAutofit fontScale="92500" lnSpcReduction="10000"/>
          </a:bodyPr>
          <a:lstStyle/>
          <a:p>
            <a:pPr marL="0" indent="0">
              <a:buNone/>
            </a:pPr>
            <a:endParaRPr lang="it-IT" b="0" dirty="0"/>
          </a:p>
          <a:p>
            <a:r>
              <a:rPr lang="en-US" b="0" dirty="0"/>
              <a:t>One of the result indicators of NEAR is the delivery of </a:t>
            </a:r>
            <a:r>
              <a:rPr lang="en-US" dirty="0"/>
              <a:t>20 Good Practices (5 per region) </a:t>
            </a:r>
            <a:r>
              <a:rPr lang="en-US" b="0" dirty="0"/>
              <a:t>on tools, skills and training to professionals for the acquisition of key competences to apply this new model of care See </a:t>
            </a:r>
            <a:r>
              <a:rPr lang="en-US" dirty="0"/>
              <a:t>Template of Good Practice of </a:t>
            </a:r>
            <a:r>
              <a:rPr lang="en-US" dirty="0" err="1"/>
              <a:t>traning</a:t>
            </a:r>
            <a:r>
              <a:rPr lang="en-US" dirty="0"/>
              <a:t> and model change</a:t>
            </a:r>
            <a:endParaRPr lang="en-US" b="0" dirty="0"/>
          </a:p>
          <a:p>
            <a:r>
              <a:rPr lang="en-US" b="0" dirty="0"/>
              <a:t>good practice is defined as an initiative related to regional development policy which has proved to be successful in a region and which is of potential interest to other regions </a:t>
            </a:r>
            <a:endParaRPr lang="it-IT" b="0" dirty="0"/>
          </a:p>
          <a:p>
            <a:r>
              <a:rPr lang="en-US" b="0" dirty="0"/>
              <a:t> Proved successful’ is when the good practice has already provided tangible and measurable results in achieving a specific objective. </a:t>
            </a:r>
          </a:p>
          <a:p>
            <a:r>
              <a:rPr lang="en-US" b="0" dirty="0"/>
              <a:t>The role of </a:t>
            </a:r>
            <a:r>
              <a:rPr lang="it-IT" b="0" dirty="0" err="1"/>
              <a:t>unsuccessful</a:t>
            </a:r>
            <a:r>
              <a:rPr lang="it-IT" b="0" dirty="0"/>
              <a:t> practices (</a:t>
            </a:r>
            <a:r>
              <a:rPr lang="it-IT" b="0" dirty="0" err="1"/>
              <a:t>political</a:t>
            </a:r>
            <a:r>
              <a:rPr lang="it-IT" b="0" dirty="0"/>
              <a:t> learning) and </a:t>
            </a:r>
            <a:r>
              <a:rPr lang="en-US" b="0" dirty="0"/>
              <a:t>the level of exportability</a:t>
            </a:r>
            <a:endParaRPr lang="it-IT" dirty="0"/>
          </a:p>
        </p:txBody>
      </p:sp>
      <p:sp>
        <p:nvSpPr>
          <p:cNvPr id="3" name="Titolo 2">
            <a:extLst>
              <a:ext uri="{FF2B5EF4-FFF2-40B4-BE49-F238E27FC236}">
                <a16:creationId xmlns:a16="http://schemas.microsoft.com/office/drawing/2014/main" id="{21727BC7-33AD-4CD9-80D0-9C6EF141C3C0}"/>
              </a:ext>
            </a:extLst>
          </p:cNvPr>
          <p:cNvSpPr>
            <a:spLocks noGrp="1"/>
          </p:cNvSpPr>
          <p:nvPr>
            <p:ph type="title"/>
          </p:nvPr>
        </p:nvSpPr>
        <p:spPr>
          <a:xfrm>
            <a:off x="838200" y="365125"/>
            <a:ext cx="10515600" cy="1180871"/>
          </a:xfrm>
        </p:spPr>
        <p:txBody>
          <a:bodyPr>
            <a:normAutofit fontScale="90000"/>
          </a:bodyPr>
          <a:lstStyle/>
          <a:p>
            <a:pPr algn="ctr"/>
            <a:br>
              <a:rPr lang="it-IT" dirty="0"/>
            </a:br>
            <a:br>
              <a:rPr lang="it-IT" dirty="0"/>
            </a:br>
            <a:r>
              <a:rPr lang="it-IT" dirty="0"/>
              <a:t>3. Identification of </a:t>
            </a:r>
            <a:r>
              <a:rPr lang="it-IT" dirty="0" err="1"/>
              <a:t>Good</a:t>
            </a:r>
            <a:r>
              <a:rPr lang="it-IT" dirty="0"/>
              <a:t> Practices</a:t>
            </a:r>
          </a:p>
        </p:txBody>
      </p:sp>
    </p:spTree>
    <p:extLst>
      <p:ext uri="{BB962C8B-B14F-4D97-AF65-F5344CB8AC3E}">
        <p14:creationId xmlns:p14="http://schemas.microsoft.com/office/powerpoint/2010/main" val="265190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1DA68D1-65CC-4D02-BC1E-AD536848DB4C}"/>
              </a:ext>
            </a:extLst>
          </p:cNvPr>
          <p:cNvSpPr>
            <a:spLocks noGrp="1"/>
          </p:cNvSpPr>
          <p:nvPr>
            <p:ph idx="1"/>
          </p:nvPr>
        </p:nvSpPr>
        <p:spPr>
          <a:xfrm>
            <a:off x="838200" y="1545996"/>
            <a:ext cx="10515600" cy="4630967"/>
          </a:xfrm>
        </p:spPr>
        <p:txBody>
          <a:bodyPr>
            <a:normAutofit fontScale="77500" lnSpcReduction="20000"/>
          </a:bodyPr>
          <a:lstStyle/>
          <a:p>
            <a:pPr marL="0" indent="0">
              <a:buNone/>
            </a:pPr>
            <a:endParaRPr lang="it-IT" b="0" dirty="0"/>
          </a:p>
          <a:p>
            <a:r>
              <a:rPr lang="en-US" dirty="0"/>
              <a:t>1. Sharing &amp; Acceptance: </a:t>
            </a:r>
            <a:r>
              <a:rPr lang="en-US" b="0" dirty="0"/>
              <a:t>willingness to apply the good practice in one's own context.</a:t>
            </a:r>
          </a:p>
          <a:p>
            <a:r>
              <a:rPr lang="en-US" dirty="0"/>
              <a:t>2. Legislation:</a:t>
            </a:r>
            <a:r>
              <a:rPr lang="en-US" b="0" dirty="0"/>
              <a:t> Possible necessary legislation adjustments.</a:t>
            </a:r>
          </a:p>
          <a:p>
            <a:r>
              <a:rPr lang="en-US" dirty="0"/>
              <a:t>3. Policy: </a:t>
            </a:r>
            <a:r>
              <a:rPr lang="en-US" b="0" dirty="0"/>
              <a:t>Verification of compatibility with the policies of your context (regardless of the quality of the good practice).</a:t>
            </a:r>
          </a:p>
          <a:p>
            <a:r>
              <a:rPr lang="en-US" dirty="0"/>
              <a:t>4. Specific Skills</a:t>
            </a:r>
            <a:r>
              <a:rPr lang="en-US" b="0" dirty="0"/>
              <a:t>: the good practice implies methods of action that are not easily applied to the local/cultural context in which it would be exported, defining the risk of lack of specific skills.</a:t>
            </a:r>
          </a:p>
          <a:p>
            <a:r>
              <a:rPr lang="en-US" dirty="0"/>
              <a:t>5. Cultural dimension: </a:t>
            </a:r>
            <a:r>
              <a:rPr lang="en-US" b="0" dirty="0"/>
              <a:t>Different cultural declination of the various social groups which, with the same general characteristics of belonging, develop in a manner and with very different characteristics according to the different social contexts of belonging.</a:t>
            </a:r>
          </a:p>
          <a:p>
            <a:r>
              <a:rPr lang="en-US" dirty="0"/>
              <a:t>6. Environmental Dimension: </a:t>
            </a:r>
            <a:r>
              <a:rPr lang="en-US" b="0" dirty="0"/>
              <a:t>geographical spatial context different from one area to another which requires an effort to adapt certain tools to a different environmental geographical context</a:t>
            </a:r>
            <a:endParaRPr lang="it-IT" dirty="0"/>
          </a:p>
        </p:txBody>
      </p:sp>
      <p:sp>
        <p:nvSpPr>
          <p:cNvPr id="3" name="Titolo 2">
            <a:extLst>
              <a:ext uri="{FF2B5EF4-FFF2-40B4-BE49-F238E27FC236}">
                <a16:creationId xmlns:a16="http://schemas.microsoft.com/office/drawing/2014/main" id="{21727BC7-33AD-4CD9-80D0-9C6EF141C3C0}"/>
              </a:ext>
            </a:extLst>
          </p:cNvPr>
          <p:cNvSpPr>
            <a:spLocks noGrp="1"/>
          </p:cNvSpPr>
          <p:nvPr>
            <p:ph type="title"/>
          </p:nvPr>
        </p:nvSpPr>
        <p:spPr>
          <a:xfrm>
            <a:off x="0" y="365125"/>
            <a:ext cx="12192000" cy="1180871"/>
          </a:xfrm>
        </p:spPr>
        <p:txBody>
          <a:bodyPr>
            <a:normAutofit fontScale="90000"/>
          </a:bodyPr>
          <a:lstStyle/>
          <a:p>
            <a:pPr algn="ctr"/>
            <a:br>
              <a:rPr lang="it-IT" dirty="0"/>
            </a:br>
            <a:br>
              <a:rPr lang="it-IT" dirty="0"/>
            </a:br>
            <a:r>
              <a:rPr lang="it-IT" dirty="0"/>
              <a:t>CHALLENGES FOR EXPORTABILITY of the </a:t>
            </a:r>
            <a:r>
              <a:rPr lang="it-IT" dirty="0" err="1"/>
              <a:t>Good</a:t>
            </a:r>
            <a:r>
              <a:rPr lang="it-IT" dirty="0"/>
              <a:t> Practices</a:t>
            </a:r>
          </a:p>
        </p:txBody>
      </p:sp>
    </p:spTree>
    <p:extLst>
      <p:ext uri="{BB962C8B-B14F-4D97-AF65-F5344CB8AC3E}">
        <p14:creationId xmlns:p14="http://schemas.microsoft.com/office/powerpoint/2010/main" val="297035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AB3E7ED-4DE0-4377-A2CE-090BAAF60E5A}"/>
              </a:ext>
            </a:extLst>
          </p:cNvPr>
          <p:cNvSpPr>
            <a:spLocks noGrp="1"/>
          </p:cNvSpPr>
          <p:nvPr>
            <p:ph idx="1"/>
          </p:nvPr>
        </p:nvSpPr>
        <p:spPr/>
        <p:txBody>
          <a:bodyPr>
            <a:normAutofit fontScale="70000" lnSpcReduction="20000"/>
          </a:bodyPr>
          <a:lstStyle/>
          <a:p>
            <a:endParaRPr lang="it-IT" b="0" dirty="0"/>
          </a:p>
          <a:p>
            <a:r>
              <a:rPr lang="en-US" sz="4100" b="0" dirty="0"/>
              <a:t>Who? Interested party </a:t>
            </a:r>
            <a:r>
              <a:rPr lang="it-IT" sz="4100" b="0" dirty="0" err="1"/>
              <a:t>as</a:t>
            </a:r>
            <a:r>
              <a:rPr lang="it-IT" sz="4100" b="0" dirty="0"/>
              <a:t> </a:t>
            </a:r>
            <a:r>
              <a:rPr lang="en-US" sz="4100" b="0" dirty="0"/>
              <a:t>stakeholder group of </a:t>
            </a:r>
            <a:r>
              <a:rPr lang="en-US" sz="4100" b="0" dirty="0" err="1"/>
              <a:t>organisations</a:t>
            </a:r>
            <a:r>
              <a:rPr lang="en-US" sz="4100" b="0" dirty="0"/>
              <a:t> from each region with an interest in the policy issue addressed: important for policy development (</a:t>
            </a:r>
            <a:r>
              <a:rPr lang="it-IT" sz="4100" b="0" dirty="0"/>
              <a:t>Policy </a:t>
            </a:r>
            <a:r>
              <a:rPr lang="it-IT" sz="4100" b="0" dirty="0" err="1"/>
              <a:t>makers</a:t>
            </a:r>
            <a:r>
              <a:rPr lang="it-IT" sz="4100" b="0" dirty="0"/>
              <a:t>, </a:t>
            </a:r>
            <a:r>
              <a:rPr lang="it-IT" sz="4100" b="0" dirty="0" err="1"/>
              <a:t>Professionals</a:t>
            </a:r>
            <a:r>
              <a:rPr lang="it-IT" sz="4100" b="0" dirty="0"/>
              <a:t>, </a:t>
            </a:r>
            <a:r>
              <a:rPr lang="it-IT" sz="4100" b="0" dirty="0" err="1"/>
              <a:t>Beneficiaries</a:t>
            </a:r>
            <a:r>
              <a:rPr lang="it-IT" sz="4100" b="0" dirty="0"/>
              <a:t> of policy, </a:t>
            </a:r>
            <a:r>
              <a:rPr lang="it-IT" sz="4100" b="0" dirty="0" err="1"/>
              <a:t>third</a:t>
            </a:r>
            <a:r>
              <a:rPr lang="it-IT" sz="4100" b="0" dirty="0"/>
              <a:t> sector, </a:t>
            </a:r>
            <a:r>
              <a:rPr lang="it-IT" sz="4100" b="0" dirty="0" err="1"/>
              <a:t>NGO’s</a:t>
            </a:r>
            <a:r>
              <a:rPr lang="it-IT" sz="4100" b="0" dirty="0"/>
              <a:t>, </a:t>
            </a:r>
            <a:r>
              <a:rPr lang="en-US" sz="4100" b="0" dirty="0"/>
              <a:t>the business community, employers, public service providers, trade unions, knowledge institutions, professional associations, </a:t>
            </a:r>
            <a:r>
              <a:rPr lang="it-IT" sz="4100" b="0" dirty="0"/>
              <a:t>potential </a:t>
            </a:r>
            <a:r>
              <a:rPr lang="it-IT" sz="4100" b="0" dirty="0" err="1"/>
              <a:t>funders</a:t>
            </a:r>
            <a:r>
              <a:rPr lang="it-IT" sz="4100" b="0" dirty="0"/>
              <a:t>)</a:t>
            </a:r>
          </a:p>
          <a:p>
            <a:pPr marL="0" indent="0">
              <a:buNone/>
            </a:pPr>
            <a:endParaRPr lang="it-IT" sz="4100" b="0" dirty="0"/>
          </a:p>
          <a:p>
            <a:r>
              <a:rPr lang="it-IT" sz="4100" b="0" dirty="0"/>
              <a:t>How? By a </a:t>
            </a:r>
            <a:r>
              <a:rPr lang="it-IT" sz="4100" b="0" dirty="0" err="1"/>
              <a:t>participatory</a:t>
            </a:r>
            <a:r>
              <a:rPr lang="it-IT" sz="4100" b="0" dirty="0"/>
              <a:t> approach, a </a:t>
            </a:r>
            <a:r>
              <a:rPr lang="it-IT" sz="4100" b="0" dirty="0" err="1"/>
              <a:t>holistic</a:t>
            </a:r>
            <a:r>
              <a:rPr lang="it-IT" sz="4100" b="0" dirty="0"/>
              <a:t> approach and a bottom-up approach</a:t>
            </a:r>
            <a:endParaRPr lang="it-IT" b="0" dirty="0"/>
          </a:p>
          <a:p>
            <a:endParaRPr lang="it-IT" b="0" dirty="0"/>
          </a:p>
          <a:p>
            <a:endParaRPr lang="it-IT" dirty="0"/>
          </a:p>
        </p:txBody>
      </p:sp>
      <p:sp>
        <p:nvSpPr>
          <p:cNvPr id="3" name="Titolo 2">
            <a:extLst>
              <a:ext uri="{FF2B5EF4-FFF2-40B4-BE49-F238E27FC236}">
                <a16:creationId xmlns:a16="http://schemas.microsoft.com/office/drawing/2014/main" id="{9CBFD51E-9E85-4F7F-BEFF-FA4AA6AE7D1B}"/>
              </a:ext>
            </a:extLst>
          </p:cNvPr>
          <p:cNvSpPr>
            <a:spLocks noGrp="1"/>
          </p:cNvSpPr>
          <p:nvPr>
            <p:ph type="title"/>
          </p:nvPr>
        </p:nvSpPr>
        <p:spPr/>
        <p:txBody>
          <a:bodyPr/>
          <a:lstStyle/>
          <a:p>
            <a:pPr algn="ctr"/>
            <a:br>
              <a:rPr lang="it-IT" dirty="0"/>
            </a:br>
            <a:r>
              <a:rPr lang="it-IT" dirty="0"/>
              <a:t>4. The </a:t>
            </a:r>
            <a:r>
              <a:rPr lang="it-IT" dirty="0" err="1"/>
              <a:t>role</a:t>
            </a:r>
            <a:r>
              <a:rPr lang="it-IT" dirty="0"/>
              <a:t> of </a:t>
            </a:r>
            <a:r>
              <a:rPr lang="it-IT" dirty="0" err="1"/>
              <a:t>local</a:t>
            </a:r>
            <a:r>
              <a:rPr lang="it-IT" dirty="0"/>
              <a:t> stakeholder in NEAR</a:t>
            </a:r>
          </a:p>
        </p:txBody>
      </p:sp>
    </p:spTree>
    <p:extLst>
      <p:ext uri="{BB962C8B-B14F-4D97-AF65-F5344CB8AC3E}">
        <p14:creationId xmlns:p14="http://schemas.microsoft.com/office/powerpoint/2010/main" val="246269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4140431" y="1797344"/>
            <a:ext cx="4627434" cy="1569660"/>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Time for questions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399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2" name="Subtitle 2">
            <a:extLst>
              <a:ext uri="{FF2B5EF4-FFF2-40B4-BE49-F238E27FC236}">
                <a16:creationId xmlns:a16="http://schemas.microsoft.com/office/drawing/2014/main" id="{2ED370D8-3A69-8A4A-9F45-5FC49EBF4045}"/>
              </a:ext>
            </a:extLst>
          </p:cNvPr>
          <p:cNvSpPr>
            <a:spLocks noGrp="1"/>
          </p:cNvSpPr>
          <p:nvPr>
            <p:ph type="subTitle" idx="1"/>
          </p:nvPr>
        </p:nvSpPr>
        <p:spPr>
          <a:xfrm>
            <a:off x="857771" y="2807060"/>
            <a:ext cx="5383651" cy="1071072"/>
          </a:xfrm>
        </p:spPr>
        <p:txBody>
          <a:bodyPr>
            <a:noAutofit/>
          </a:bodyPr>
          <a:lstStyle/>
          <a:p>
            <a:pPr algn="l"/>
            <a:r>
              <a:rPr lang="en-US" sz="7200" b="1"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3" name="TextBox 2">
            <a:extLst>
              <a:ext uri="{FF2B5EF4-FFF2-40B4-BE49-F238E27FC236}">
                <a16:creationId xmlns:a16="http://schemas.microsoft.com/office/drawing/2014/main" id="{4636748A-7209-9A73-F96C-1AC4E344B023}"/>
              </a:ext>
            </a:extLst>
          </p:cNvPr>
          <p:cNvSpPr txBox="1"/>
          <p:nvPr/>
        </p:nvSpPr>
        <p:spPr>
          <a:xfrm>
            <a:off x="857771" y="5170065"/>
            <a:ext cx="5115288" cy="338554"/>
          </a:xfrm>
          <a:prstGeom prst="rect">
            <a:avLst/>
          </a:prstGeom>
          <a:solidFill>
            <a:srgbClr val="E31D44"/>
          </a:solid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www.interregeurope.eu/NEAR</a:t>
            </a:r>
          </a:p>
        </p:txBody>
      </p:sp>
    </p:spTree>
    <p:extLst>
      <p:ext uri="{BB962C8B-B14F-4D97-AF65-F5344CB8AC3E}">
        <p14:creationId xmlns:p14="http://schemas.microsoft.com/office/powerpoint/2010/main" val="125118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6D201CFB-A74A-224D-BA3A-C25330922E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78889" y="345224"/>
            <a:ext cx="5113111" cy="5515265"/>
          </a:xfrm>
          <a:prstGeom prst="rect">
            <a:avLst/>
          </a:prstGeom>
        </p:spPr>
      </p:pic>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8" name="TextBox 17">
            <a:extLst>
              <a:ext uri="{FF2B5EF4-FFF2-40B4-BE49-F238E27FC236}">
                <a16:creationId xmlns:a16="http://schemas.microsoft.com/office/drawing/2014/main" id="{AE52B1DA-5F30-C048-83D3-C29E4D6A1C70}"/>
              </a:ext>
            </a:extLst>
          </p:cNvPr>
          <p:cNvSpPr txBox="1"/>
          <p:nvPr/>
        </p:nvSpPr>
        <p:spPr>
          <a:xfrm>
            <a:off x="906150" y="2880557"/>
            <a:ext cx="5763200" cy="1833772"/>
          </a:xfrm>
          <a:prstGeom prst="rect">
            <a:avLst/>
          </a:prstGeom>
          <a:noFill/>
        </p:spPr>
        <p:txBody>
          <a:bodyPr wrap="square" rtlCol="0">
            <a:spAutoFit/>
          </a:bodyPr>
          <a:lstStyle/>
          <a:p>
            <a:pPr>
              <a:lnSpc>
                <a:spcPct val="120000"/>
              </a:lnSpc>
            </a:pPr>
            <a:r>
              <a:rPr lang="en-GB" sz="2400" i="1" dirty="0">
                <a:solidFill>
                  <a:srgbClr val="95948B"/>
                </a:solidFill>
                <a:latin typeface="Open Sans" panose="020B0606030504020204" pitchFamily="34" charset="0"/>
                <a:ea typeface="Open Sans" panose="020B0606030504020204" pitchFamily="34" charset="0"/>
                <a:cs typeface="Open Sans" panose="020B0606030504020204" pitchFamily="34" charset="0"/>
              </a:rPr>
              <a:t>The project NEAR is implemented in the framework of the Interreg Europe programme and co-financed by the European Union.</a:t>
            </a:r>
            <a:endParaRPr lang="en-US" sz="2400" b="1" i="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D4187597-90F5-DF4E-8892-C7FBEE396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653666"/>
            <a:ext cx="12192000" cy="211422"/>
          </a:xfrm>
          <a:prstGeom prst="rect">
            <a:avLst/>
          </a:prstGeom>
        </p:spPr>
      </p:pic>
      <p:sp>
        <p:nvSpPr>
          <p:cNvPr id="11" name="TextBox 10">
            <a:extLst>
              <a:ext uri="{FF2B5EF4-FFF2-40B4-BE49-F238E27FC236}">
                <a16:creationId xmlns:a16="http://schemas.microsoft.com/office/drawing/2014/main" id="{F897CE6B-5B76-B04D-AE33-F52CCAB7CEEC}"/>
              </a:ext>
            </a:extLst>
          </p:cNvPr>
          <p:cNvSpPr txBox="1"/>
          <p:nvPr/>
        </p:nvSpPr>
        <p:spPr>
          <a:xfrm>
            <a:off x="906150" y="5430417"/>
            <a:ext cx="3263900" cy="400110"/>
          </a:xfrm>
          <a:prstGeom prst="rect">
            <a:avLst/>
          </a:prstGeom>
          <a:solidFill>
            <a:schemeClr val="tx1"/>
          </a:solidFill>
        </p:spPr>
        <p:txBody>
          <a:bodyPr wrap="square" rtlCol="0">
            <a:spAutoFit/>
          </a:bodyPr>
          <a:lstStyle/>
          <a:p>
            <a:pPr algn="ctr"/>
            <a:r>
              <a:rPr lang="en-US" sz="20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descr="Interfaz de usuario gráfica&#10;&#10;Descripción generada automáticamente con confianza media">
            <a:extLst>
              <a:ext uri="{FF2B5EF4-FFF2-40B4-BE49-F238E27FC236}">
                <a16:creationId xmlns:a16="http://schemas.microsoft.com/office/drawing/2014/main" id="{75F6FAEA-35B4-4940-95DF-8A308B289813}"/>
              </a:ext>
            </a:extLst>
          </p:cNvPr>
          <p:cNvPicPr>
            <a:picLocks noChangeAspect="1"/>
          </p:cNvPicPr>
          <p:nvPr/>
        </p:nvPicPr>
        <p:blipFill>
          <a:blip r:embed="rId6"/>
          <a:stretch>
            <a:fillRect/>
          </a:stretch>
        </p:blipFill>
        <p:spPr>
          <a:xfrm>
            <a:off x="637642" y="265469"/>
            <a:ext cx="6300216" cy="2261616"/>
          </a:xfrm>
          <a:prstGeom prst="rect">
            <a:avLst/>
          </a:prstGeom>
        </p:spPr>
      </p:pic>
    </p:spTree>
    <p:extLst>
      <p:ext uri="{BB962C8B-B14F-4D97-AF65-F5344CB8AC3E}">
        <p14:creationId xmlns:p14="http://schemas.microsoft.com/office/powerpoint/2010/main" val="94326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DF1431A7-EBA4-4656-B0D2-B11808E2421E}"/>
              </a:ext>
            </a:extLst>
          </p:cNvPr>
          <p:cNvSpPr>
            <a:spLocks noGrp="1"/>
          </p:cNvSpPr>
          <p:nvPr>
            <p:ph idx="1"/>
          </p:nvPr>
        </p:nvSpPr>
        <p:spPr>
          <a:xfrm>
            <a:off x="838200" y="883920"/>
            <a:ext cx="5440680" cy="5293043"/>
          </a:xfrm>
        </p:spPr>
        <p:txBody>
          <a:bodyPr>
            <a:normAutofit fontScale="62500" lnSpcReduction="20000"/>
          </a:bodyPr>
          <a:lstStyle/>
          <a:p>
            <a:endParaRPr lang="it-IT" b="0" dirty="0"/>
          </a:p>
          <a:p>
            <a:r>
              <a:rPr lang="en-US" sz="3600" b="0" dirty="0"/>
              <a:t>To advance and consolidate new models of care in the field of social services. </a:t>
            </a:r>
          </a:p>
          <a:p>
            <a:r>
              <a:rPr lang="en-US" sz="3600" b="0" dirty="0"/>
              <a:t>This change of model must be accompanied by a </a:t>
            </a:r>
            <a:r>
              <a:rPr lang="en-US" sz="3600" b="0" u="sng" dirty="0"/>
              <a:t>change</a:t>
            </a:r>
            <a:r>
              <a:rPr lang="en-US" sz="3600" b="0" dirty="0"/>
              <a:t> in professional praxis, moving from an expert role to one of accompaniment, support, guidance and motivation</a:t>
            </a:r>
            <a:endParaRPr lang="it-IT" sz="3600" b="0" dirty="0"/>
          </a:p>
          <a:p>
            <a:pPr marL="0" indent="0">
              <a:buNone/>
            </a:pPr>
            <a:r>
              <a:rPr lang="en-US" sz="3600" b="0" dirty="0"/>
              <a:t>The specific objectives of the project are: </a:t>
            </a:r>
          </a:p>
          <a:p>
            <a:pPr marL="0" indent="0">
              <a:buNone/>
            </a:pPr>
            <a:r>
              <a:rPr lang="en-US" sz="3600" b="0" dirty="0"/>
              <a:t>▪ Identify care approaches and professional tools that facilitate this change. </a:t>
            </a:r>
          </a:p>
          <a:p>
            <a:pPr marL="0" indent="0">
              <a:buNone/>
            </a:pPr>
            <a:r>
              <a:rPr lang="en-US" sz="3600" b="0" dirty="0"/>
              <a:t>▪ Identify and transfer good training practices aimed at professionals of the Social Services System for the new praxis. </a:t>
            </a:r>
            <a:endParaRPr lang="it-IT" sz="3600" dirty="0"/>
          </a:p>
        </p:txBody>
      </p:sp>
      <p:sp>
        <p:nvSpPr>
          <p:cNvPr id="4" name="Titolo 3">
            <a:extLst>
              <a:ext uri="{FF2B5EF4-FFF2-40B4-BE49-F238E27FC236}">
                <a16:creationId xmlns:a16="http://schemas.microsoft.com/office/drawing/2014/main" id="{C0B03926-4CA9-471F-8158-DC4EC647AD44}"/>
              </a:ext>
            </a:extLst>
          </p:cNvPr>
          <p:cNvSpPr>
            <a:spLocks noGrp="1"/>
          </p:cNvSpPr>
          <p:nvPr>
            <p:ph type="title"/>
          </p:nvPr>
        </p:nvSpPr>
        <p:spPr>
          <a:xfrm>
            <a:off x="838200" y="365125"/>
            <a:ext cx="10515600" cy="671195"/>
          </a:xfrm>
        </p:spPr>
        <p:txBody>
          <a:bodyPr/>
          <a:lstStyle/>
          <a:p>
            <a:pPr algn="ctr"/>
            <a:r>
              <a:rPr lang="it-IT" dirty="0" err="1"/>
              <a:t>What</a:t>
            </a:r>
            <a:r>
              <a:rPr lang="it-IT" dirty="0"/>
              <a:t>? </a:t>
            </a:r>
            <a:r>
              <a:rPr lang="it-IT" dirty="0" err="1"/>
              <a:t>Objective</a:t>
            </a:r>
            <a:r>
              <a:rPr lang="it-IT" dirty="0"/>
              <a:t> of NEAR</a:t>
            </a:r>
          </a:p>
        </p:txBody>
      </p:sp>
      <p:sp>
        <p:nvSpPr>
          <p:cNvPr id="8" name="CasellaDiTesto 7">
            <a:extLst>
              <a:ext uri="{FF2B5EF4-FFF2-40B4-BE49-F238E27FC236}">
                <a16:creationId xmlns:a16="http://schemas.microsoft.com/office/drawing/2014/main" id="{D924303D-B19E-4942-BB24-D2BDB5FAF004}"/>
              </a:ext>
            </a:extLst>
          </p:cNvPr>
          <p:cNvSpPr txBox="1"/>
          <p:nvPr/>
        </p:nvSpPr>
        <p:spPr>
          <a:xfrm>
            <a:off x="7985760" y="1808480"/>
            <a:ext cx="3779520" cy="4031873"/>
          </a:xfrm>
          <a:prstGeom prst="rect">
            <a:avLst/>
          </a:prstGeom>
          <a:noFill/>
        </p:spPr>
        <p:txBody>
          <a:bodyPr wrap="square" rtlCol="0">
            <a:spAutoFit/>
          </a:bodyPr>
          <a:lstStyle/>
          <a:p>
            <a:r>
              <a:rPr lang="it-IT" sz="2400" dirty="0">
                <a:latin typeface="Open Sans" panose="020B0606030504020204" pitchFamily="34" charset="0"/>
              </a:rPr>
              <a:t>Analysis by a </a:t>
            </a:r>
            <a:r>
              <a:rPr lang="it-IT" sz="2400" dirty="0" err="1">
                <a:latin typeface="Open Sans" panose="020B0606030504020204" pitchFamily="34" charset="0"/>
              </a:rPr>
              <a:t>regional</a:t>
            </a:r>
            <a:r>
              <a:rPr lang="it-IT" sz="2400" dirty="0">
                <a:latin typeface="Open Sans" panose="020B0606030504020204" pitchFamily="34" charset="0"/>
              </a:rPr>
              <a:t> </a:t>
            </a:r>
            <a:r>
              <a:rPr lang="it-IT" sz="2400" dirty="0" err="1">
                <a:latin typeface="Open Sans" panose="020B0606030504020204" pitchFamily="34" charset="0"/>
              </a:rPr>
              <a:t>diagnosis</a:t>
            </a:r>
            <a:r>
              <a:rPr lang="it-IT" sz="2400" dirty="0">
                <a:latin typeface="Open Sans" panose="020B0606030504020204" pitchFamily="34" charset="0"/>
              </a:rPr>
              <a:t> </a:t>
            </a:r>
            <a:r>
              <a:rPr lang="en-US" sz="2400" dirty="0">
                <a:latin typeface="Open Sans" panose="020B0606030504020204" pitchFamily="34" charset="0"/>
              </a:rPr>
              <a:t> of the change of care model towards person-centered approaches to care</a:t>
            </a:r>
          </a:p>
          <a:p>
            <a:endParaRPr lang="en-US" sz="2400" dirty="0">
              <a:latin typeface="Open Sans" panose="020B0606030504020204" pitchFamily="34" charset="0"/>
            </a:endParaRPr>
          </a:p>
          <a:p>
            <a:r>
              <a:rPr lang="en-US" sz="2400" dirty="0">
                <a:latin typeface="Open Sans" panose="020B0606030504020204" pitchFamily="34" charset="0"/>
              </a:rPr>
              <a:t>Identify the characteristics of the implemented approaches/models</a:t>
            </a:r>
            <a:endParaRPr lang="it-IT" sz="2400" dirty="0"/>
          </a:p>
          <a:p>
            <a:r>
              <a:rPr lang="en-US" sz="2800" dirty="0">
                <a:latin typeface="Open Sans" panose="020B0606030504020204" pitchFamily="34" charset="0"/>
              </a:rPr>
              <a:t> </a:t>
            </a:r>
          </a:p>
          <a:p>
            <a:pPr algn="l"/>
            <a:endParaRPr lang="it-IT"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Freccia a destra 8">
            <a:extLst>
              <a:ext uri="{FF2B5EF4-FFF2-40B4-BE49-F238E27FC236}">
                <a16:creationId xmlns:a16="http://schemas.microsoft.com/office/drawing/2014/main" id="{EAD657E2-57CE-434C-8FD0-77CFF14584C0}"/>
              </a:ext>
            </a:extLst>
          </p:cNvPr>
          <p:cNvSpPr/>
          <p:nvPr/>
        </p:nvSpPr>
        <p:spPr>
          <a:xfrm>
            <a:off x="6604000" y="3251200"/>
            <a:ext cx="1097280" cy="671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472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DF1431A7-EBA4-4656-B0D2-B11808E2421E}"/>
              </a:ext>
            </a:extLst>
          </p:cNvPr>
          <p:cNvSpPr>
            <a:spLocks noGrp="1"/>
          </p:cNvSpPr>
          <p:nvPr>
            <p:ph idx="1"/>
          </p:nvPr>
        </p:nvSpPr>
        <p:spPr>
          <a:xfrm>
            <a:off x="838199" y="1414007"/>
            <a:ext cx="10664687" cy="5293043"/>
          </a:xfrm>
        </p:spPr>
        <p:txBody>
          <a:bodyPr>
            <a:normAutofit/>
          </a:bodyPr>
          <a:lstStyle/>
          <a:p>
            <a:endParaRPr lang="it-IT" b="0" dirty="0"/>
          </a:p>
          <a:p>
            <a:pPr marL="0" indent="0">
              <a:lnSpc>
                <a:spcPct val="150000"/>
              </a:lnSpc>
              <a:buNone/>
            </a:pPr>
            <a:r>
              <a:rPr lang="en-US" sz="2400" dirty="0"/>
              <a:t>REGIONAL DIAGNOSIS </a:t>
            </a:r>
            <a:r>
              <a:rPr lang="en-US" sz="2400" b="0" dirty="0"/>
              <a:t>conducted by partners together with local groups of stakeholders, to evaluate the state of the art of their social service systems towards a model change. </a:t>
            </a:r>
          </a:p>
          <a:p>
            <a:pPr marL="0" indent="0">
              <a:lnSpc>
                <a:spcPct val="150000"/>
              </a:lnSpc>
              <a:buNone/>
            </a:pPr>
            <a:r>
              <a:rPr lang="en-US" sz="2400" b="0" dirty="0"/>
              <a:t>They will identify:</a:t>
            </a:r>
          </a:p>
          <a:p>
            <a:pPr>
              <a:lnSpc>
                <a:spcPct val="150000"/>
              </a:lnSpc>
            </a:pPr>
            <a:r>
              <a:rPr lang="en-US" sz="2400" b="0" dirty="0"/>
              <a:t>examples of good practices, </a:t>
            </a:r>
          </a:p>
          <a:p>
            <a:pPr>
              <a:lnSpc>
                <a:spcPct val="150000"/>
              </a:lnSpc>
            </a:pPr>
            <a:r>
              <a:rPr lang="en-US" sz="2400" b="0" dirty="0"/>
              <a:t>skills that professionals need to improve or acquire,</a:t>
            </a:r>
          </a:p>
          <a:p>
            <a:pPr>
              <a:lnSpc>
                <a:spcPct val="150000"/>
              </a:lnSpc>
            </a:pPr>
            <a:r>
              <a:rPr lang="en-US" sz="2400" b="0" dirty="0"/>
              <a:t>examples of successful training experiences (such a Dialogic Approach).</a:t>
            </a:r>
          </a:p>
        </p:txBody>
      </p:sp>
      <p:sp>
        <p:nvSpPr>
          <p:cNvPr id="4" name="Titolo 3">
            <a:extLst>
              <a:ext uri="{FF2B5EF4-FFF2-40B4-BE49-F238E27FC236}">
                <a16:creationId xmlns:a16="http://schemas.microsoft.com/office/drawing/2014/main" id="{C0B03926-4CA9-471F-8158-DC4EC647AD44}"/>
              </a:ext>
            </a:extLst>
          </p:cNvPr>
          <p:cNvSpPr>
            <a:spLocks noGrp="1"/>
          </p:cNvSpPr>
          <p:nvPr>
            <p:ph type="title"/>
          </p:nvPr>
        </p:nvSpPr>
        <p:spPr>
          <a:xfrm>
            <a:off x="838200" y="758715"/>
            <a:ext cx="10515600" cy="671195"/>
          </a:xfrm>
        </p:spPr>
        <p:txBody>
          <a:bodyPr>
            <a:normAutofit fontScale="90000"/>
          </a:bodyPr>
          <a:lstStyle/>
          <a:p>
            <a:pPr algn="ctr"/>
            <a:r>
              <a:rPr lang="it-IT" dirty="0"/>
              <a:t>Knowledge transfer </a:t>
            </a:r>
            <a:r>
              <a:rPr lang="it-IT" dirty="0" err="1"/>
              <a:t>as</a:t>
            </a:r>
            <a:r>
              <a:rPr lang="it-IT" dirty="0"/>
              <a:t> </a:t>
            </a:r>
            <a:r>
              <a:rPr lang="it-IT" dirty="0" err="1"/>
              <a:t>main</a:t>
            </a:r>
            <a:r>
              <a:rPr lang="it-IT" dirty="0"/>
              <a:t> focus of NEAR</a:t>
            </a:r>
            <a:br>
              <a:rPr lang="it-IT" dirty="0"/>
            </a:br>
            <a:r>
              <a:rPr lang="it-IT" dirty="0">
                <a:sym typeface="Wingdings" panose="05000000000000000000" pitchFamily="2" charset="2"/>
              </a:rPr>
              <a:t> </a:t>
            </a:r>
            <a:r>
              <a:rPr lang="it-IT" dirty="0" err="1">
                <a:sym typeface="Wingdings" panose="05000000000000000000" pitchFamily="2" charset="2"/>
              </a:rPr>
              <a:t>at</a:t>
            </a:r>
            <a:r>
              <a:rPr lang="it-IT" dirty="0">
                <a:sym typeface="Wingdings" panose="05000000000000000000" pitchFamily="2" charset="2"/>
              </a:rPr>
              <a:t> a REGIONAL LEVEL</a:t>
            </a:r>
            <a:endParaRPr lang="it-IT" dirty="0"/>
          </a:p>
        </p:txBody>
      </p:sp>
    </p:spTree>
    <p:extLst>
      <p:ext uri="{BB962C8B-B14F-4D97-AF65-F5344CB8AC3E}">
        <p14:creationId xmlns:p14="http://schemas.microsoft.com/office/powerpoint/2010/main" val="281786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56E00D5-E5BA-406F-BEAD-697806EB643A}"/>
              </a:ext>
            </a:extLst>
          </p:cNvPr>
          <p:cNvSpPr>
            <a:spLocks noGrp="1"/>
          </p:cNvSpPr>
          <p:nvPr>
            <p:ph idx="1"/>
          </p:nvPr>
        </p:nvSpPr>
        <p:spPr/>
        <p:txBody>
          <a:bodyPr>
            <a:normAutofit fontScale="70000" lnSpcReduction="20000"/>
          </a:bodyPr>
          <a:lstStyle/>
          <a:p>
            <a:pPr marL="0" indent="0">
              <a:buNone/>
            </a:pPr>
            <a:endParaRPr lang="it-IT" b="0" dirty="0"/>
          </a:p>
          <a:p>
            <a:r>
              <a:rPr lang="en-US" dirty="0"/>
              <a:t>Consortium Meetings: </a:t>
            </a:r>
            <a:r>
              <a:rPr lang="en-US" b="0" dirty="0"/>
              <a:t>partners will share the knowledge coming from their regions by presenting their regional diagnosis report and good practices</a:t>
            </a:r>
          </a:p>
          <a:p>
            <a:endParaRPr lang="en-US" b="0" dirty="0"/>
          </a:p>
          <a:p>
            <a:r>
              <a:rPr lang="en-US" dirty="0"/>
              <a:t>Learning events</a:t>
            </a:r>
            <a:r>
              <a:rPr lang="en-US" b="0" dirty="0"/>
              <a:t>:  hosting partners will organize 5 learning events addressing a </a:t>
            </a:r>
            <a:r>
              <a:rPr lang="en-US" b="0" dirty="0" err="1"/>
              <a:t>specif</a:t>
            </a:r>
            <a:r>
              <a:rPr lang="en-US" b="0" dirty="0"/>
              <a:t> topic and bringing real experiences and expert lecturers.</a:t>
            </a:r>
          </a:p>
          <a:p>
            <a:endParaRPr lang="en-US" b="0" dirty="0"/>
          </a:p>
          <a:p>
            <a:r>
              <a:rPr lang="en-US" dirty="0"/>
              <a:t>Study visits: </a:t>
            </a:r>
            <a:r>
              <a:rPr lang="en-US" b="0" dirty="0"/>
              <a:t>hosting partners will show visiting partners and stakeholders their social services </a:t>
            </a:r>
            <a:r>
              <a:rPr lang="en-US" b="0" dirty="0" err="1"/>
              <a:t>functionning</a:t>
            </a:r>
            <a:r>
              <a:rPr lang="en-US" b="0" dirty="0"/>
              <a:t>, explaining weaknesses and strengths and exchanging with local professionals</a:t>
            </a:r>
          </a:p>
          <a:p>
            <a:endParaRPr lang="en-US" b="0" dirty="0"/>
          </a:p>
          <a:p>
            <a:r>
              <a:rPr lang="en-US" b="0" dirty="0"/>
              <a:t> </a:t>
            </a:r>
            <a:r>
              <a:rPr lang="en-US" dirty="0"/>
              <a:t>Peer review workshops</a:t>
            </a:r>
            <a:r>
              <a:rPr lang="en-US" b="0" dirty="0"/>
              <a:t>:  at the end of the study visits, partners and stakeholders will discuss the learning and provide critical opinions. Host partners will be in charge of producing the peer review reports, that will serve to transfer the knowledge to the stakeholder groups in each region.</a:t>
            </a:r>
          </a:p>
          <a:p>
            <a:endParaRPr lang="en-US" b="0" dirty="0"/>
          </a:p>
        </p:txBody>
      </p:sp>
      <p:sp>
        <p:nvSpPr>
          <p:cNvPr id="7" name="Titolo 3">
            <a:extLst>
              <a:ext uri="{FF2B5EF4-FFF2-40B4-BE49-F238E27FC236}">
                <a16:creationId xmlns:a16="http://schemas.microsoft.com/office/drawing/2014/main" id="{C56F5FDC-9D74-4640-8B31-AB08B4D51A40}"/>
              </a:ext>
            </a:extLst>
          </p:cNvPr>
          <p:cNvSpPr>
            <a:spLocks noGrp="1"/>
          </p:cNvSpPr>
          <p:nvPr>
            <p:ph type="title"/>
          </p:nvPr>
        </p:nvSpPr>
        <p:spPr>
          <a:xfrm>
            <a:off x="838200" y="758715"/>
            <a:ext cx="10515600" cy="671195"/>
          </a:xfrm>
        </p:spPr>
        <p:txBody>
          <a:bodyPr>
            <a:normAutofit fontScale="90000"/>
          </a:bodyPr>
          <a:lstStyle/>
          <a:p>
            <a:pPr algn="ctr"/>
            <a:r>
              <a:rPr lang="it-IT" dirty="0"/>
              <a:t>Knowledge transfer </a:t>
            </a:r>
            <a:r>
              <a:rPr lang="it-IT" dirty="0" err="1"/>
              <a:t>as</a:t>
            </a:r>
            <a:r>
              <a:rPr lang="it-IT" dirty="0"/>
              <a:t> </a:t>
            </a:r>
            <a:r>
              <a:rPr lang="it-IT" dirty="0" err="1"/>
              <a:t>main</a:t>
            </a:r>
            <a:r>
              <a:rPr lang="it-IT" dirty="0"/>
              <a:t> focus of NEAR </a:t>
            </a:r>
            <a:r>
              <a:rPr lang="it-IT" dirty="0">
                <a:sym typeface="Wingdings" panose="05000000000000000000" pitchFamily="2" charset="2"/>
              </a:rPr>
              <a:t> </a:t>
            </a:r>
            <a:br>
              <a:rPr lang="it-IT" dirty="0">
                <a:sym typeface="Wingdings" panose="05000000000000000000" pitchFamily="2" charset="2"/>
              </a:rPr>
            </a:br>
            <a:r>
              <a:rPr lang="it-IT" dirty="0" err="1">
                <a:sym typeface="Wingdings" panose="05000000000000000000" pitchFamily="2" charset="2"/>
              </a:rPr>
              <a:t>at</a:t>
            </a:r>
            <a:r>
              <a:rPr lang="it-IT" dirty="0">
                <a:sym typeface="Wingdings" panose="05000000000000000000" pitchFamily="2" charset="2"/>
              </a:rPr>
              <a:t> INTERREGIONAL LEVEL</a:t>
            </a:r>
            <a:endParaRPr lang="it-IT" dirty="0"/>
          </a:p>
        </p:txBody>
      </p:sp>
    </p:spTree>
    <p:extLst>
      <p:ext uri="{BB962C8B-B14F-4D97-AF65-F5344CB8AC3E}">
        <p14:creationId xmlns:p14="http://schemas.microsoft.com/office/powerpoint/2010/main" val="215741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56E00D5-E5BA-406F-BEAD-697806EB643A}"/>
              </a:ext>
            </a:extLst>
          </p:cNvPr>
          <p:cNvSpPr>
            <a:spLocks noGrp="1"/>
          </p:cNvSpPr>
          <p:nvPr>
            <p:ph idx="1"/>
          </p:nvPr>
        </p:nvSpPr>
        <p:spPr/>
        <p:txBody>
          <a:bodyPr>
            <a:normAutofit fontScale="77500" lnSpcReduction="20000"/>
          </a:bodyPr>
          <a:lstStyle/>
          <a:p>
            <a:pPr marL="0" indent="0">
              <a:buNone/>
            </a:pPr>
            <a:endParaRPr lang="it-IT" b="0" dirty="0"/>
          </a:p>
          <a:p>
            <a:r>
              <a:rPr lang="en-US" dirty="0"/>
              <a:t>Staff exchange: </a:t>
            </a:r>
            <a:r>
              <a:rPr lang="en-US" b="0" dirty="0"/>
              <a:t>4 staff exchanges will take place. The study visits will serve for partners to decide on which of the regions is selected for an exchange, which will count on the participation of partners' staff and stakeholders' staff. An exchange program will be defined including destination, length, participants and specific topic for the exchange.</a:t>
            </a:r>
          </a:p>
          <a:p>
            <a:endParaRPr lang="en-US" dirty="0"/>
          </a:p>
          <a:p>
            <a:r>
              <a:rPr lang="en-US" dirty="0"/>
              <a:t>Pilot actions: </a:t>
            </a:r>
            <a:r>
              <a:rPr lang="en-US" b="0" dirty="0"/>
              <a:t>With the experience gained, partners aim at piloting the real application of the tools learned, or training processes for the acquisition of key competencies for a professional performance from the perspective of the Person-</a:t>
            </a:r>
            <a:r>
              <a:rPr lang="en-US" b="0" dirty="0" err="1"/>
              <a:t>Centred</a:t>
            </a:r>
            <a:r>
              <a:rPr lang="en-US" b="0" dirty="0"/>
              <a:t> Integrated Care Model. The design of these pilots will be done at the interregional level, with the support of all partners, whereas the implementation is aimed at the regional level, with the group of stakeholders, in order to ease the way towards a regional policy change. Pilots will be evaluated, and the conclusions will be extracted conducting towards raising recommendations for the improvement of the policy instruments addressed.</a:t>
            </a:r>
          </a:p>
        </p:txBody>
      </p:sp>
      <p:sp>
        <p:nvSpPr>
          <p:cNvPr id="7" name="Titolo 3">
            <a:extLst>
              <a:ext uri="{FF2B5EF4-FFF2-40B4-BE49-F238E27FC236}">
                <a16:creationId xmlns:a16="http://schemas.microsoft.com/office/drawing/2014/main" id="{C56F5FDC-9D74-4640-8B31-AB08B4D51A40}"/>
              </a:ext>
            </a:extLst>
          </p:cNvPr>
          <p:cNvSpPr>
            <a:spLocks noGrp="1"/>
          </p:cNvSpPr>
          <p:nvPr>
            <p:ph type="title"/>
          </p:nvPr>
        </p:nvSpPr>
        <p:spPr>
          <a:xfrm>
            <a:off x="838200" y="758715"/>
            <a:ext cx="10515600" cy="671195"/>
          </a:xfrm>
        </p:spPr>
        <p:txBody>
          <a:bodyPr>
            <a:normAutofit fontScale="90000"/>
          </a:bodyPr>
          <a:lstStyle/>
          <a:p>
            <a:pPr algn="ctr"/>
            <a:r>
              <a:rPr lang="it-IT" dirty="0"/>
              <a:t>Knowledge transfer </a:t>
            </a:r>
            <a:r>
              <a:rPr lang="it-IT" dirty="0" err="1"/>
              <a:t>as</a:t>
            </a:r>
            <a:r>
              <a:rPr lang="it-IT" dirty="0"/>
              <a:t> </a:t>
            </a:r>
            <a:r>
              <a:rPr lang="it-IT" dirty="0" err="1"/>
              <a:t>main</a:t>
            </a:r>
            <a:r>
              <a:rPr lang="it-IT" dirty="0"/>
              <a:t> focus of NEAR </a:t>
            </a:r>
            <a:r>
              <a:rPr lang="it-IT" dirty="0">
                <a:sym typeface="Wingdings" panose="05000000000000000000" pitchFamily="2" charset="2"/>
              </a:rPr>
              <a:t> </a:t>
            </a:r>
            <a:br>
              <a:rPr lang="it-IT" dirty="0">
                <a:sym typeface="Wingdings" panose="05000000000000000000" pitchFamily="2" charset="2"/>
              </a:rPr>
            </a:br>
            <a:r>
              <a:rPr lang="it-IT" dirty="0" err="1">
                <a:sym typeface="Wingdings" panose="05000000000000000000" pitchFamily="2" charset="2"/>
              </a:rPr>
              <a:t>at</a:t>
            </a:r>
            <a:r>
              <a:rPr lang="it-IT" dirty="0">
                <a:sym typeface="Wingdings" panose="05000000000000000000" pitchFamily="2" charset="2"/>
              </a:rPr>
              <a:t> INTERREGIONAL LEVEL</a:t>
            </a:r>
            <a:endParaRPr lang="it-IT" dirty="0"/>
          </a:p>
        </p:txBody>
      </p:sp>
    </p:spTree>
    <p:extLst>
      <p:ext uri="{BB962C8B-B14F-4D97-AF65-F5344CB8AC3E}">
        <p14:creationId xmlns:p14="http://schemas.microsoft.com/office/powerpoint/2010/main" val="230251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60BEE28A-33C8-481D-B859-3A62DE07D2E1}"/>
              </a:ext>
            </a:extLst>
          </p:cNvPr>
          <p:cNvSpPr>
            <a:spLocks noGrp="1"/>
          </p:cNvSpPr>
          <p:nvPr>
            <p:ph idx="1"/>
          </p:nvPr>
        </p:nvSpPr>
        <p:spPr>
          <a:xfrm>
            <a:off x="838200" y="1432874"/>
            <a:ext cx="10515600" cy="4744089"/>
          </a:xfrm>
        </p:spPr>
        <p:txBody>
          <a:bodyPr>
            <a:normAutofit lnSpcReduction="10000"/>
          </a:bodyPr>
          <a:lstStyle/>
          <a:p>
            <a:pPr marL="0" indent="0">
              <a:buNone/>
            </a:pPr>
            <a:endParaRPr lang="it-IT" b="0" dirty="0"/>
          </a:p>
          <a:p>
            <a:r>
              <a:rPr lang="it-IT" b="0" dirty="0"/>
              <a:t> </a:t>
            </a:r>
            <a:r>
              <a:rPr lang="en-US" b="0" dirty="0"/>
              <a:t>Characteristics of the integrated </a:t>
            </a:r>
            <a:r>
              <a:rPr lang="en-US" dirty="0"/>
              <a:t>person-</a:t>
            </a:r>
            <a:r>
              <a:rPr lang="en-US" dirty="0" err="1"/>
              <a:t>centred</a:t>
            </a:r>
            <a:r>
              <a:rPr lang="en-US" dirty="0"/>
              <a:t> and community-based care model: </a:t>
            </a:r>
            <a:r>
              <a:rPr lang="en-US" b="0" dirty="0"/>
              <a:t>focus on the person in need and his active participation through the family and the community</a:t>
            </a:r>
            <a:endParaRPr lang="it-IT" b="0" dirty="0"/>
          </a:p>
          <a:p>
            <a:r>
              <a:rPr lang="en-US" dirty="0"/>
              <a:t>The key competencies </a:t>
            </a:r>
            <a:r>
              <a:rPr lang="en-US" b="0" dirty="0"/>
              <a:t>(skills) that professionals need to improve or acquire to apply this new model of praxis. </a:t>
            </a:r>
          </a:p>
          <a:p>
            <a:r>
              <a:rPr lang="en-US" b="0" dirty="0"/>
              <a:t>Examples of successful training experiences (such as </a:t>
            </a:r>
            <a:r>
              <a:rPr lang="en-US" dirty="0"/>
              <a:t>training </a:t>
            </a:r>
            <a:r>
              <a:rPr lang="en-US" b="0" dirty="0"/>
              <a:t>in Dialogic Approach or other similar tools for professional practice).  </a:t>
            </a:r>
          </a:p>
          <a:p>
            <a:r>
              <a:rPr lang="it-IT" b="0" dirty="0" err="1"/>
              <a:t>Political</a:t>
            </a:r>
            <a:r>
              <a:rPr lang="it-IT" b="0" dirty="0"/>
              <a:t> and technical </a:t>
            </a:r>
            <a:r>
              <a:rPr lang="it-IT" dirty="0" err="1"/>
              <a:t>challenges</a:t>
            </a:r>
            <a:r>
              <a:rPr lang="it-IT" dirty="0"/>
              <a:t> </a:t>
            </a:r>
            <a:endParaRPr lang="it-IT" b="0" dirty="0"/>
          </a:p>
          <a:p>
            <a:endParaRPr lang="en-US" b="0" dirty="0"/>
          </a:p>
          <a:p>
            <a:endParaRPr lang="it-IT" dirty="0"/>
          </a:p>
        </p:txBody>
      </p:sp>
      <p:sp>
        <p:nvSpPr>
          <p:cNvPr id="4" name="Titolo 3">
            <a:extLst>
              <a:ext uri="{FF2B5EF4-FFF2-40B4-BE49-F238E27FC236}">
                <a16:creationId xmlns:a16="http://schemas.microsoft.com/office/drawing/2014/main" id="{418B42C1-3B89-46D2-A15E-D0CE90AD144B}"/>
              </a:ext>
            </a:extLst>
          </p:cNvPr>
          <p:cNvSpPr>
            <a:spLocks noGrp="1"/>
          </p:cNvSpPr>
          <p:nvPr>
            <p:ph type="title"/>
          </p:nvPr>
        </p:nvSpPr>
        <p:spPr/>
        <p:txBody>
          <a:bodyPr>
            <a:normAutofit fontScale="90000"/>
          </a:bodyPr>
          <a:lstStyle/>
          <a:p>
            <a:pPr algn="ctr"/>
            <a:br>
              <a:rPr lang="it-IT" dirty="0"/>
            </a:br>
            <a:r>
              <a:rPr lang="it-IT" dirty="0"/>
              <a:t>2. The </a:t>
            </a:r>
            <a:r>
              <a:rPr lang="it-IT" dirty="0" err="1"/>
              <a:t>concept</a:t>
            </a:r>
            <a:r>
              <a:rPr lang="it-IT" dirty="0"/>
              <a:t> of </a:t>
            </a:r>
            <a:r>
              <a:rPr lang="it-IT" dirty="0" err="1"/>
              <a:t>person-centred</a:t>
            </a:r>
            <a:r>
              <a:rPr lang="it-IT" dirty="0"/>
              <a:t> and community-</a:t>
            </a:r>
            <a:r>
              <a:rPr lang="it-IT" dirty="0" err="1"/>
              <a:t>based</a:t>
            </a:r>
            <a:r>
              <a:rPr lang="it-IT" dirty="0"/>
              <a:t> model: from top-down to bottom up approach</a:t>
            </a:r>
            <a:br>
              <a:rPr lang="it-IT" dirty="0"/>
            </a:br>
            <a:endParaRPr lang="it-IT" dirty="0"/>
          </a:p>
        </p:txBody>
      </p:sp>
    </p:spTree>
    <p:extLst>
      <p:ext uri="{BB962C8B-B14F-4D97-AF65-F5344CB8AC3E}">
        <p14:creationId xmlns:p14="http://schemas.microsoft.com/office/powerpoint/2010/main" val="228986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08CB7921-25F4-4463-AADA-4BB5925893A6}"/>
              </a:ext>
            </a:extLst>
          </p:cNvPr>
          <p:cNvPicPr>
            <a:picLocks noGrp="1" noChangeAspect="1"/>
          </p:cNvPicPr>
          <p:nvPr>
            <p:ph idx="1"/>
          </p:nvPr>
        </p:nvPicPr>
        <p:blipFill>
          <a:blip r:embed="rId2"/>
          <a:stretch>
            <a:fillRect/>
          </a:stretch>
        </p:blipFill>
        <p:spPr>
          <a:xfrm>
            <a:off x="4035319" y="2039043"/>
            <a:ext cx="4121362" cy="3924502"/>
          </a:xfrm>
        </p:spPr>
      </p:pic>
      <p:sp>
        <p:nvSpPr>
          <p:cNvPr id="3" name="Titolo 2">
            <a:extLst>
              <a:ext uri="{FF2B5EF4-FFF2-40B4-BE49-F238E27FC236}">
                <a16:creationId xmlns:a16="http://schemas.microsoft.com/office/drawing/2014/main" id="{49FB38E9-5025-40A9-B533-9699C24D343C}"/>
              </a:ext>
            </a:extLst>
          </p:cNvPr>
          <p:cNvSpPr>
            <a:spLocks noGrp="1"/>
          </p:cNvSpPr>
          <p:nvPr>
            <p:ph type="title"/>
          </p:nvPr>
        </p:nvSpPr>
        <p:spPr/>
        <p:txBody>
          <a:bodyPr>
            <a:normAutofit fontScale="90000"/>
          </a:bodyPr>
          <a:lstStyle/>
          <a:p>
            <a:r>
              <a:rPr lang="it-IT" dirty="0"/>
              <a:t>The </a:t>
            </a:r>
            <a:r>
              <a:rPr lang="it-IT" dirty="0" err="1"/>
              <a:t>effectiveness</a:t>
            </a:r>
            <a:r>
              <a:rPr lang="it-IT" dirty="0"/>
              <a:t> of </a:t>
            </a:r>
            <a:r>
              <a:rPr lang="it-IT" dirty="0" err="1"/>
              <a:t>interdisciplinarity</a:t>
            </a:r>
            <a:r>
              <a:rPr lang="it-IT" dirty="0"/>
              <a:t> </a:t>
            </a:r>
            <a:r>
              <a:rPr lang="it-IT" dirty="0" err="1"/>
              <a:t>as</a:t>
            </a:r>
            <a:r>
              <a:rPr lang="it-IT" dirty="0"/>
              <a:t> </a:t>
            </a:r>
            <a:r>
              <a:rPr lang="en-US" dirty="0"/>
              <a:t> model of response to the needs and demands of citizens</a:t>
            </a:r>
            <a:endParaRPr lang="it-IT" dirty="0"/>
          </a:p>
        </p:txBody>
      </p:sp>
    </p:spTree>
    <p:extLst>
      <p:ext uri="{BB962C8B-B14F-4D97-AF65-F5344CB8AC3E}">
        <p14:creationId xmlns:p14="http://schemas.microsoft.com/office/powerpoint/2010/main" val="44793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ECD10C9-6AAB-478C-8843-FB7EADE56651}"/>
              </a:ext>
            </a:extLst>
          </p:cNvPr>
          <p:cNvSpPr>
            <a:spLocks noGrp="1"/>
          </p:cNvSpPr>
          <p:nvPr>
            <p:ph idx="1"/>
          </p:nvPr>
        </p:nvSpPr>
        <p:spPr/>
        <p:txBody>
          <a:bodyPr/>
          <a:lstStyle/>
          <a:p>
            <a:endParaRPr lang="it-IT" b="0" dirty="0"/>
          </a:p>
          <a:p>
            <a:pPr marL="0" indent="0">
              <a:buNone/>
            </a:pPr>
            <a:r>
              <a:rPr lang="it-IT" b="0" dirty="0"/>
              <a:t>1. </a:t>
            </a:r>
            <a:r>
              <a:rPr lang="it-IT" b="0" dirty="0" err="1"/>
              <a:t>Person-centered</a:t>
            </a:r>
            <a:r>
              <a:rPr lang="it-IT" b="0" dirty="0"/>
              <a:t> comprehensive care model. </a:t>
            </a:r>
          </a:p>
          <a:p>
            <a:pPr marL="0" indent="0">
              <a:buNone/>
            </a:pPr>
            <a:r>
              <a:rPr lang="it-IT" b="0" dirty="0"/>
              <a:t>2. Relationship-</a:t>
            </a:r>
            <a:r>
              <a:rPr lang="it-IT" b="0" dirty="0" err="1"/>
              <a:t>centered</a:t>
            </a:r>
            <a:r>
              <a:rPr lang="it-IT" b="0" dirty="0"/>
              <a:t> care model (RCA)</a:t>
            </a:r>
          </a:p>
          <a:p>
            <a:pPr marL="0" indent="0">
              <a:buNone/>
            </a:pPr>
            <a:r>
              <a:rPr lang="en-US" b="0" dirty="0"/>
              <a:t>3. Family-centered model of care. </a:t>
            </a:r>
          </a:p>
          <a:p>
            <a:pPr marL="0" indent="0">
              <a:buNone/>
            </a:pPr>
            <a:r>
              <a:rPr lang="en-US" b="0" dirty="0"/>
              <a:t>4. Person-centered and community-based comprehensive care model: individuals, families and community for the care plan</a:t>
            </a:r>
          </a:p>
          <a:p>
            <a:endParaRPr lang="it-IT" dirty="0"/>
          </a:p>
        </p:txBody>
      </p:sp>
      <p:sp>
        <p:nvSpPr>
          <p:cNvPr id="3" name="Titolo 2">
            <a:extLst>
              <a:ext uri="{FF2B5EF4-FFF2-40B4-BE49-F238E27FC236}">
                <a16:creationId xmlns:a16="http://schemas.microsoft.com/office/drawing/2014/main" id="{451C606D-395A-4765-A580-9B829C286771}"/>
              </a:ext>
            </a:extLst>
          </p:cNvPr>
          <p:cNvSpPr>
            <a:spLocks noGrp="1"/>
          </p:cNvSpPr>
          <p:nvPr>
            <p:ph type="title"/>
          </p:nvPr>
        </p:nvSpPr>
        <p:spPr/>
        <p:txBody>
          <a:bodyPr/>
          <a:lstStyle/>
          <a:p>
            <a:pPr algn="ctr"/>
            <a:r>
              <a:rPr lang="it-IT" dirty="0"/>
              <a:t>Care </a:t>
            </a:r>
            <a:r>
              <a:rPr lang="it-IT" dirty="0" err="1"/>
              <a:t>models</a:t>
            </a:r>
            <a:r>
              <a:rPr lang="it-IT" dirty="0"/>
              <a:t>: </a:t>
            </a:r>
            <a:r>
              <a:rPr lang="it-IT" dirty="0" err="1"/>
              <a:t>toward</a:t>
            </a:r>
            <a:r>
              <a:rPr lang="it-IT" dirty="0"/>
              <a:t> an </a:t>
            </a:r>
            <a:r>
              <a:rPr lang="it-IT" dirty="0" err="1"/>
              <a:t>integrated</a:t>
            </a:r>
            <a:r>
              <a:rPr lang="it-IT" dirty="0"/>
              <a:t> approach</a:t>
            </a:r>
          </a:p>
        </p:txBody>
      </p:sp>
    </p:spTree>
    <p:extLst>
      <p:ext uri="{BB962C8B-B14F-4D97-AF65-F5344CB8AC3E}">
        <p14:creationId xmlns:p14="http://schemas.microsoft.com/office/powerpoint/2010/main" val="384101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ECD10C9-6AAB-478C-8843-FB7EADE56651}"/>
              </a:ext>
            </a:extLst>
          </p:cNvPr>
          <p:cNvSpPr>
            <a:spLocks noGrp="1"/>
          </p:cNvSpPr>
          <p:nvPr>
            <p:ph idx="1"/>
          </p:nvPr>
        </p:nvSpPr>
        <p:spPr/>
        <p:txBody>
          <a:bodyPr/>
          <a:lstStyle/>
          <a:p>
            <a:endParaRPr lang="it-IT" b="0" dirty="0"/>
          </a:p>
          <a:p>
            <a:pPr marL="0" indent="0">
              <a:buNone/>
            </a:pPr>
            <a:r>
              <a:rPr lang="en-US" b="0" dirty="0"/>
              <a:t>Person-centered and community-based comprehensive care model: individuals, families and community for the care plan</a:t>
            </a:r>
          </a:p>
          <a:p>
            <a:pPr marL="0" indent="0">
              <a:buNone/>
            </a:pPr>
            <a:endParaRPr lang="en-US" b="0" dirty="0"/>
          </a:p>
          <a:p>
            <a:pPr marL="0" indent="0">
              <a:buNone/>
            </a:pPr>
            <a:r>
              <a:rPr lang="en-US" b="0" dirty="0"/>
              <a:t>The new model would be based on a structural integration between the </a:t>
            </a:r>
            <a:r>
              <a:rPr lang="en-US" dirty="0"/>
              <a:t>Social Dimension </a:t>
            </a:r>
            <a:r>
              <a:rPr lang="en-US" b="0" dirty="0"/>
              <a:t>and a </a:t>
            </a:r>
            <a:r>
              <a:rPr lang="en-US" dirty="0"/>
              <a:t>Spatial Dimension, </a:t>
            </a:r>
            <a:r>
              <a:rPr lang="en-US" b="0" dirty="0"/>
              <a:t>defined by the presence of territorial, geographical, environmental, architectural and urban aspects, which play a focal role in the construction of the new model. </a:t>
            </a:r>
          </a:p>
          <a:p>
            <a:endParaRPr lang="it-IT" dirty="0"/>
          </a:p>
        </p:txBody>
      </p:sp>
      <p:sp>
        <p:nvSpPr>
          <p:cNvPr id="3" name="Titolo 2">
            <a:extLst>
              <a:ext uri="{FF2B5EF4-FFF2-40B4-BE49-F238E27FC236}">
                <a16:creationId xmlns:a16="http://schemas.microsoft.com/office/drawing/2014/main" id="{451C606D-395A-4765-A580-9B829C286771}"/>
              </a:ext>
            </a:extLst>
          </p:cNvPr>
          <p:cNvSpPr>
            <a:spLocks noGrp="1"/>
          </p:cNvSpPr>
          <p:nvPr>
            <p:ph type="title"/>
          </p:nvPr>
        </p:nvSpPr>
        <p:spPr/>
        <p:txBody>
          <a:bodyPr/>
          <a:lstStyle/>
          <a:p>
            <a:pPr algn="ctr"/>
            <a:r>
              <a:rPr lang="it-IT" dirty="0"/>
              <a:t>Care </a:t>
            </a:r>
            <a:r>
              <a:rPr lang="it-IT" dirty="0" err="1"/>
              <a:t>models</a:t>
            </a:r>
            <a:r>
              <a:rPr lang="it-IT" dirty="0"/>
              <a:t>: </a:t>
            </a:r>
            <a:r>
              <a:rPr lang="it-IT" dirty="0" err="1"/>
              <a:t>towards</a:t>
            </a:r>
            <a:r>
              <a:rPr lang="it-IT" dirty="0"/>
              <a:t> an </a:t>
            </a:r>
            <a:r>
              <a:rPr lang="it-IT" dirty="0" err="1"/>
              <a:t>integrated</a:t>
            </a:r>
            <a:r>
              <a:rPr lang="it-IT" dirty="0"/>
              <a:t> approach</a:t>
            </a:r>
            <a:br>
              <a:rPr lang="it-IT" dirty="0"/>
            </a:br>
            <a:r>
              <a:rPr lang="it-IT" dirty="0" err="1"/>
              <a:t>between</a:t>
            </a:r>
            <a:r>
              <a:rPr lang="it-IT" dirty="0"/>
              <a:t> </a:t>
            </a:r>
            <a:r>
              <a:rPr lang="it-IT" dirty="0" err="1"/>
              <a:t>Spatial</a:t>
            </a:r>
            <a:r>
              <a:rPr lang="it-IT" dirty="0"/>
              <a:t> &amp; Social </a:t>
            </a:r>
            <a:r>
              <a:rPr lang="it-IT" dirty="0" err="1"/>
              <a:t>dimension</a:t>
            </a:r>
            <a:endParaRPr lang="it-IT" dirty="0"/>
          </a:p>
        </p:txBody>
      </p:sp>
    </p:spTree>
    <p:extLst>
      <p:ext uri="{BB962C8B-B14F-4D97-AF65-F5344CB8AC3E}">
        <p14:creationId xmlns:p14="http://schemas.microsoft.com/office/powerpoint/2010/main" val="164154548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00f2b433-224d-448e-abc4-c4335284b5c2" xsi:nil="true"/>
    <lcf76f155ced4ddcb4097134ff3c332f xmlns="26449c7b-d54d-4b01-ae35-34c8c28adb04">
      <Terms xmlns="http://schemas.microsoft.com/office/infopath/2007/PartnerControls"/>
    </lcf76f155ced4ddcb4097134ff3c332f>
    <_dlc_DocId xmlns="00f2b433-224d-448e-abc4-c4335284b5c2">7Z7FYYCS6DW4-1773687149-57998</_dlc_DocId>
    <_dlc_DocIdUrl xmlns="00f2b433-224d-448e-abc4-c4335284b5c2">
      <Url>https://iniciativasinnovadoras.sharepoint.com/sites/PROYECTOS/_layouts/15/DocIdRedir.aspx?ID=7Z7FYYCS6DW4-1773687149-57998</Url>
      <Description>7Z7FYYCS6DW4-1773687149-57998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7DFCEB1AB98A940A0300D5CF2D9A269" ma:contentTypeVersion="13" ma:contentTypeDescription="Crear nuevo documento." ma:contentTypeScope="" ma:versionID="5a4b76a4d9ec8a081437f74d21011fd2">
  <xsd:schema xmlns:xsd="http://www.w3.org/2001/XMLSchema" xmlns:xs="http://www.w3.org/2001/XMLSchema" xmlns:p="http://schemas.microsoft.com/office/2006/metadata/properties" xmlns:ns2="00f2b433-224d-448e-abc4-c4335284b5c2" xmlns:ns3="26449c7b-d54d-4b01-ae35-34c8c28adb04" targetNamespace="http://schemas.microsoft.com/office/2006/metadata/properties" ma:root="true" ma:fieldsID="8eb158bcd6a3e1f29e700efa46d63f85" ns2:_="" ns3:_="">
    <xsd:import namespace="00f2b433-224d-448e-abc4-c4335284b5c2"/>
    <xsd:import namespace="26449c7b-d54d-4b01-ae35-34c8c28adb0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2b433-224d-448e-abc4-c4335284b5c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dexed="true"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ff6cc81d-c85b-4e27-95f2-513b544b176b}" ma:internalName="TaxCatchAll" ma:showField="CatchAllData" ma:web="00f2b433-224d-448e-abc4-c4335284b5c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449c7b-d54d-4b01-ae35-34c8c28adb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b27c5b8c-ee03-43f0-9a13-4291b367885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A3C3D-1CD3-4FB5-8B0D-2684C70215B3}">
  <ds:schemaRefs>
    <ds:schemaRef ds:uri="http://schemas.microsoft.com/sharepoint/events"/>
    <ds:schemaRef ds:uri="http://www.w3.org/2000/xmlns/"/>
  </ds:schemaRefs>
</ds:datastoreItem>
</file>

<file path=customXml/itemProps2.xml><?xml version="1.0" encoding="utf-8"?>
<ds:datastoreItem xmlns:ds="http://schemas.openxmlformats.org/officeDocument/2006/customXml" ds:itemID="{873FC793-0237-4EB2-9E54-581B2D1B3CF6}">
  <ds:schemaRefs>
    <ds:schemaRef ds:uri="http://schemas.microsoft.com/office/2006/metadata/properties"/>
    <ds:schemaRef ds:uri="http://www.w3.org/2000/xmlns/"/>
    <ds:schemaRef ds:uri="00f2b433-224d-448e-abc4-c4335284b5c2"/>
    <ds:schemaRef ds:uri="http://www.w3.org/2001/XMLSchema-instance"/>
    <ds:schemaRef ds:uri="26449c7b-d54d-4b01-ae35-34c8c28adb04"/>
    <ds:schemaRef ds:uri="http://schemas.microsoft.com/office/infopath/2007/PartnerControls"/>
  </ds:schemaRefs>
</ds:datastoreItem>
</file>

<file path=customXml/itemProps3.xml><?xml version="1.0" encoding="utf-8"?>
<ds:datastoreItem xmlns:ds="http://schemas.openxmlformats.org/officeDocument/2006/customXml" ds:itemID="{8C8245CA-B2E3-4EAF-B6FF-25EACE7802E2}">
  <ds:schemaRefs>
    <ds:schemaRef ds:uri="http://schemas.microsoft.com/office/2006/metadata/contentType"/>
    <ds:schemaRef ds:uri="http://schemas.microsoft.com/office/2006/metadata/properties/metaAttributes"/>
    <ds:schemaRef ds:uri="http://www.w3.org/2000/xmlns/"/>
    <ds:schemaRef ds:uri="http://www.w3.org/2001/XMLSchema"/>
    <ds:schemaRef ds:uri="00f2b433-224d-448e-abc4-c4335284b5c2"/>
    <ds:schemaRef ds:uri="26449c7b-d54d-4b01-ae35-34c8c28adb0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ADCADD-F611-4F5C-BD5A-F3C3BD3F8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1269</Words>
  <Application>Microsoft Office PowerPoint</Application>
  <PresentationFormat>Widescreen</PresentationFormat>
  <Paragraphs>91</Paragraphs>
  <Slides>15</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Open Sans</vt:lpstr>
      <vt:lpstr>Open Sans Semibold</vt:lpstr>
      <vt:lpstr>Office Theme</vt:lpstr>
      <vt:lpstr>Presentazione standard di PowerPoint</vt:lpstr>
      <vt:lpstr>What? Objective of NEAR</vt:lpstr>
      <vt:lpstr>Knowledge transfer as main focus of NEAR  at a REGIONAL LEVEL</vt:lpstr>
      <vt:lpstr>Knowledge transfer as main focus of NEAR   at INTERREGIONAL LEVEL</vt:lpstr>
      <vt:lpstr>Knowledge transfer as main focus of NEAR   at INTERREGIONAL LEVEL</vt:lpstr>
      <vt:lpstr> 2. The concept of person-centred and community-based model: from top-down to bottom up approach </vt:lpstr>
      <vt:lpstr>The effectiveness of interdisciplinarity as  model of response to the needs and demands of citizens</vt:lpstr>
      <vt:lpstr>Care models: toward an integrated approach</vt:lpstr>
      <vt:lpstr>Care models: towards an integrated approach between Spatial &amp; Social dimension</vt:lpstr>
      <vt:lpstr>  3. Identification of Good Practices</vt:lpstr>
      <vt:lpstr>  CHALLENGES FOR EXPORTABILITY of the Good Practices</vt:lpstr>
      <vt:lpstr> 4. The role of local stakeholder in NEAR</vt:lpstr>
      <vt:lpstr>Presentazione standard di PowerPoint</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Gianmario Gazzi</cp:lastModifiedBy>
  <cp:revision>36</cp:revision>
  <dcterms:created xsi:type="dcterms:W3CDTF">2021-10-28T12:22:03Z</dcterms:created>
  <dcterms:modified xsi:type="dcterms:W3CDTF">2023-06-14T10:09:03Z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326cadf9-7893-4412-a294-11db0ebe836d</vt:lpwstr>
  </property>
  <property fmtid="{D5CDD505-2E9C-101B-9397-08002B2CF9AE}" pid="4" name="ContentTypeId">
    <vt:lpwstr>0x010100D7DFCEB1AB98A940A0300D5CF2D9A269</vt:lpwstr>
  </property>
</Properties>
</file>