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2" r:id="rId4"/>
    <p:sldId id="287" r:id="rId5"/>
    <p:sldId id="288" r:id="rId6"/>
    <p:sldId id="289" r:id="rId7"/>
    <p:sldId id="290" r:id="rId8"/>
    <p:sldId id="291" r:id="rId9"/>
    <p:sldId id="260" r:id="rId10"/>
    <p:sldId id="263" r:id="rId11"/>
    <p:sldId id="264" r:id="rId12"/>
    <p:sldId id="261" r:id="rId13"/>
    <p:sldId id="266" r:id="rId14"/>
    <p:sldId id="267" r:id="rId15"/>
    <p:sldId id="268" r:id="rId16"/>
    <p:sldId id="269" r:id="rId17"/>
    <p:sldId id="265" r:id="rId18"/>
    <p:sldId id="272" r:id="rId19"/>
    <p:sldId id="29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77" r:id="rId31"/>
    <p:sldId id="284" r:id="rId32"/>
  </p:sldIdLst>
  <p:sldSz cx="12192000" cy="6858000"/>
  <p:notesSz cx="6858000" cy="9144000"/>
  <p:defaultTextStyle>
    <a:defPPr>
      <a:defRPr lang="it-IT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ptos"/>
        <a:ea typeface="Arial" panose="020B0604020202020204" pitchFamily="34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/>
    <p:restoredTop sz="94660"/>
  </p:normalViewPr>
  <p:slideViewPr>
    <p:cSldViewPr snapToGrid="0" showGuides="1">
      <p:cViewPr>
        <p:scale>
          <a:sx n="72" d="100"/>
          <a:sy n="72" d="100"/>
        </p:scale>
        <p:origin x="-55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bleStyles" Target="tableStyles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2.xml"/><Relationship Id="rId1" Type="http://schemas.openxmlformats.org/officeDocument/2006/relationships/oleObject" Target="file:///C:\Users\madda\Desktop\GLOBAL%20ANSWER%202023\ANALISI%2020240104%20_%20MSN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3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4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5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6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7.xml"/><Relationship Id="rId1" Type="http://schemas.openxmlformats.org/officeDocument/2006/relationships/oleObject" Target="file:///C:\Users\madda\Desktop\RILEVAZIONE%20DI%20PROGRAMMI,%20PROGETTI,%20SERVIZI,%20ATTIVITA&#8217;%20DI%20SERVIZIO%20SOCIALE%20A%20SUPPORTO%20DEI%20PERCORSI%20DI%20ACCOGLIENZA%20E%20ACCOMPAGNAMENTO%20ALLA%20PIENA%20INTEGRAZIONE%20DEI%20MSNA%20NEL%20TERRITORIO%20ITALIANO%20(Risposte)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8.xml"/><Relationship Id="rId1" Type="http://schemas.openxmlformats.org/officeDocument/2006/relationships/oleObject" Target="file:///C:\Users\madda\Desktop\GLOBAL%20ANSWER%202023\ANALISI%2020240104%20_%20MSN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[RILEVAZIONE DI PROGRAMMI, PROGETTI, SERVIZI, ATTIVITA’ DI SERVIZIO SOCIALE A SUPPORTO DEI PERCORSI DI ACCOGLIENZA E ACCOMPAGNAMENTO ALLA PIENA INTEGRAZIONE DEI MSNA NEL TERRITORIO ITALIANO (Risposte).xlsx]Foglio4!Tabella pivot1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Genere</a:t>
            </a:r>
            <a:endParaRPr lang="it-IT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Foglio4!$B$3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Foglio4!$A$4:$A$6</c:f>
              <c:strCache>
                <c:ptCount val="2"/>
                <c:pt idx="0">
                  <c:v>DONNA</c:v>
                </c:pt>
                <c:pt idx="1">
                  <c:v>UOMO</c:v>
                </c:pt>
              </c:strCache>
            </c:strRef>
          </c:cat>
          <c:val>
            <c:numRef>
              <c:f>Foglio4!$B$4:$B$6</c:f>
              <c:numCache>
                <c:formatCode>General</c:formatCode>
                <c:ptCount val="2"/>
                <c:pt idx="0">
                  <c:v>78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0811136"/>
        <c:axId val="236000000"/>
      </c:barChart>
      <c:catAx>
        <c:axId val="23081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36000000"/>
        <c:crosses val="autoZero"/>
        <c:auto val="1"/>
        <c:lblAlgn val="ctr"/>
        <c:lblOffset val="100"/>
        <c:noMultiLvlLbl val="0"/>
      </c:catAx>
      <c:valAx>
        <c:axId val="23600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308111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 b="1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[ANALISI 20240104 _ MSNA.xlsx]Foglio7!Tabella pivot21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Titolo di studio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Foglio7!$B$3</c:f>
              <c:strCache>
                <c:ptCount val="1"/>
                <c:pt idx="0">
                  <c:v>Totale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Foglio7!$A$4:$A$7</c:f>
              <c:strCache>
                <c:ptCount val="3"/>
                <c:pt idx="0">
                  <c:v>Dottorato di ricerca</c:v>
                </c:pt>
                <c:pt idx="1">
                  <c:v>Laurea Specialistica/Magistrale o equipollente</c:v>
                </c:pt>
                <c:pt idx="2">
                  <c:v>Laurea triennale o equipollente</c:v>
                </c:pt>
              </c:strCache>
            </c:strRef>
          </c:cat>
          <c:val>
            <c:numRef>
              <c:f>Foglio7!$B$4:$B$7</c:f>
              <c:numCache>
                <c:formatCode>General</c:formatCode>
                <c:ptCount val="3"/>
                <c:pt idx="0">
                  <c:v>2</c:v>
                </c:pt>
                <c:pt idx="1">
                  <c:v>42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/>
              <a:t>ORGANIZZAZIONE DI APPARTENENZA</a:t>
            </a:r>
            <a:endParaRPr lang="it-IT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Foglio8!$B$25</c:f>
              <c:strCache>
                <c:ptCount val="1"/>
                <c:pt idx="0">
                  <c:v>Conteggio di PRESSO QUALE ORGANIZZAZIONE ESERCITA LA PROFESSIONE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/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Foglio8!$A$26:$A$36</c:f>
              <c:strCache>
                <c:ptCount val="11"/>
                <c:pt idx="0">
                  <c:v>Altro lavoro </c:v>
                </c:pt>
                <c:pt idx="1">
                  <c:v>Ambito Territoriale Sociale (Città Metropolitana, unione di comuni, distretto...)</c:v>
                </c:pt>
                <c:pt idx="2">
                  <c:v>Azienda Ospedaliera</c:v>
                </c:pt>
                <c:pt idx="3">
                  <c:v>Azienda Sanitaria Territoriale (ASL, ASSL, AST, ASUR, ALISA, ...</c:v>
                </c:pt>
                <c:pt idx="4">
                  <c:v>Comune</c:v>
                </c:pt>
                <c:pt idx="5">
                  <c:v>Ministero della Giustizia</c:v>
                </c:pt>
                <c:pt idx="6">
                  <c:v>Ministero dell'Interno</c:v>
                </c:pt>
                <c:pt idx="7">
                  <c:v>Servizio Civile universale presso i Servizi Sociali.</c:v>
                </c:pt>
                <c:pt idx="8">
                  <c:v>Terzo Settore (Cooperativa, associazione, etc.)</c:v>
                </c:pt>
                <c:pt idx="9">
                  <c:v>Non esercito</c:v>
                </c:pt>
                <c:pt idx="10">
                  <c:v>Totale complessivo</c:v>
                </c:pt>
              </c:strCache>
            </c:strRef>
          </c:cat>
          <c:val>
            <c:numRef>
              <c:f>Foglio8!$B$26:$B$36</c:f>
              <c:numCache>
                <c:formatCode>General</c:formatCode>
                <c:ptCount val="11"/>
                <c:pt idx="0">
                  <c:v>1</c:v>
                </c:pt>
                <c:pt idx="1">
                  <c:v>8</c:v>
                </c:pt>
                <c:pt idx="2">
                  <c:v>1</c:v>
                </c:pt>
                <c:pt idx="3">
                  <c:v>10</c:v>
                </c:pt>
                <c:pt idx="4">
                  <c:v>20</c:v>
                </c:pt>
                <c:pt idx="5">
                  <c:v>1</c:v>
                </c:pt>
                <c:pt idx="6">
                  <c:v>10</c:v>
                </c:pt>
                <c:pt idx="7">
                  <c:v>2</c:v>
                </c:pt>
                <c:pt idx="8">
                  <c:v>32</c:v>
                </c:pt>
                <c:pt idx="9">
                  <c:v>1</c:v>
                </c:pt>
                <c:pt idx="10">
                  <c:v>86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0751872"/>
        <c:axId val="170783488"/>
      </c:barChart>
      <c:catAx>
        <c:axId val="17075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0783488"/>
        <c:crosses val="autoZero"/>
        <c:auto val="1"/>
        <c:lblAlgn val="ctr"/>
        <c:lblOffset val="100"/>
        <c:noMultiLvlLbl val="0"/>
      </c:catAx>
      <c:valAx>
        <c:axId val="170783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075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[RILEVAZIONE DI PROGRAMMI, PROGETTI, SERVIZI, ATTIVITA’ DI SERVIZIO SOCIALE A SUPPORTO DEI PERCORSI DI ACCOGLIENZA E ACCOMPAGNAMENTO ALLA PIENA INTEGRAZIONE DEI MSNA NEL TERRITORIO ITALIANO (Risposte).xlsx]Foglio10!Tabella pivot27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/>
              <a:t>Specializzazione</a:t>
            </a:r>
            <a:r>
              <a:rPr lang="it-IT" sz="2000" b="1" baseline="0"/>
              <a:t> di iniziative/servizi/progetti su MSNA</a:t>
            </a:r>
            <a:endParaRPr lang="it-IT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Foglio10!$B$3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Foglio10!$A$4:$A$8</c:f>
              <c:strCache>
                <c:ptCount val="4"/>
                <c:pt idx="0">
                  <c:v>Servizi/progetti/iniziative specifiche per la popolazione in generale, che vanno anche a beneficio dei MSNA (ad esempio: doposcuola, centri ricreativi diurni, centri di aggregazione giovanile, associazione sportive, ecc)</c:v>
                </c:pt>
                <c:pt idx="1">
                  <c:v>Servizi/progetti/iniziative specifiche per migranti, rifugiati o persone richiedenti protezione internazionale, tra cui anche MSNA</c:v>
                </c:pt>
                <c:pt idx="2">
                  <c:v>Servizi/progetti/iniziative specifiche per popolazioni in situazioni di o a rischio di vulnerabilità sociale e tra tra questi ci sono anche i MSNA</c:v>
                </c:pt>
                <c:pt idx="3">
                  <c:v>Servizi/progetti/iniziative specifiche solo per MSNA</c:v>
                </c:pt>
              </c:strCache>
            </c:strRef>
          </c:cat>
          <c:val>
            <c:numRef>
              <c:f>Foglio10!$B$4:$B$8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21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72406656"/>
        <c:axId val="172409600"/>
      </c:barChart>
      <c:catAx>
        <c:axId val="172406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2409600"/>
        <c:crosses val="autoZero"/>
        <c:auto val="1"/>
        <c:lblAlgn val="ctr"/>
        <c:lblOffset val="100"/>
        <c:noMultiLvlLbl val="0"/>
      </c:catAx>
      <c:valAx>
        <c:axId val="172409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7240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[RILEVAZIONE DI PROGRAMMI, PROGETTI, SERVIZI, ATTIVITA’ DI SERVIZIO SOCIALE A SUPPORTO DEI PERCORSI DI ACCOGLIENZA E ACCOMPAGNAMENTO ALLA PIENA INTEGRAZIONE DEI MSNA NEL TERRITORIO ITALIANO (Risposte).xlsx]Foglio11!Tabella pivot28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Durata dei progetti</a:t>
            </a:r>
            <a:endParaRPr lang="it-IT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Foglio11!$B$3:$B$4</c:f>
              <c:strCache>
                <c:ptCount val="1"/>
                <c:pt idx="0">
                  <c:v>Misto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Foglio11!$A$5:$A$9</c:f>
              <c:strCache>
                <c:ptCount val="4"/>
                <c:pt idx="0">
                  <c:v>Da 0 a 1 anno</c:v>
                </c:pt>
                <c:pt idx="1">
                  <c:v>Da 1 a 2 anni</c:v>
                </c:pt>
                <c:pt idx="2">
                  <c:v>Da 2 a 3 anni</c:v>
                </c:pt>
                <c:pt idx="3">
                  <c:v>oltre 3 anni</c:v>
                </c:pt>
              </c:strCache>
            </c:strRef>
          </c:cat>
          <c:val>
            <c:numRef>
              <c:f>Foglio11!$B$5:$B$9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Foglio11!$C$3:$C$4</c:f>
              <c:strCache>
                <c:ptCount val="1"/>
                <c:pt idx="0">
                  <c:v>Privato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Foglio11!$A$5:$A$9</c:f>
              <c:strCache>
                <c:ptCount val="4"/>
                <c:pt idx="0">
                  <c:v>Da 0 a 1 anno</c:v>
                </c:pt>
                <c:pt idx="1">
                  <c:v>Da 1 a 2 anni</c:v>
                </c:pt>
                <c:pt idx="2">
                  <c:v>Da 2 a 3 anni</c:v>
                </c:pt>
                <c:pt idx="3">
                  <c:v>oltre 3 anni</c:v>
                </c:pt>
              </c:strCache>
            </c:strRef>
          </c:cat>
          <c:val>
            <c:numRef>
              <c:f>Foglio11!$C$5:$C$9</c:f>
              <c:numCache>
                <c:formatCode>General</c:formatCode>
                <c:ptCount val="4"/>
                <c:pt idx="1">
                  <c:v>3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Foglio11!$D$3:$D$4</c:f>
              <c:strCache>
                <c:ptCount val="1"/>
                <c:pt idx="0">
                  <c:v>Pubblico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Foglio11!$A$5:$A$9</c:f>
              <c:strCache>
                <c:ptCount val="4"/>
                <c:pt idx="0">
                  <c:v>Da 0 a 1 anno</c:v>
                </c:pt>
                <c:pt idx="1">
                  <c:v>Da 1 a 2 anni</c:v>
                </c:pt>
                <c:pt idx="2">
                  <c:v>Da 2 a 3 anni</c:v>
                </c:pt>
                <c:pt idx="3">
                  <c:v>oltre 3 anni</c:v>
                </c:pt>
              </c:strCache>
            </c:strRef>
          </c:cat>
          <c:val>
            <c:numRef>
              <c:f>Foglio11!$D$5:$D$9</c:f>
              <c:numCache>
                <c:formatCode>General</c:formatCode>
                <c:ptCount val="4"/>
                <c:pt idx="0">
                  <c:v>23</c:v>
                </c:pt>
                <c:pt idx="1">
                  <c:v>16</c:v>
                </c:pt>
                <c:pt idx="2">
                  <c:v>9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851520"/>
        <c:axId val="211853312"/>
      </c:barChart>
      <c:catAx>
        <c:axId val="21185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1853312"/>
        <c:crosses val="autoZero"/>
        <c:auto val="1"/>
        <c:lblAlgn val="ctr"/>
        <c:lblOffset val="100"/>
        <c:noMultiLvlLbl val="0"/>
      </c:catAx>
      <c:valAx>
        <c:axId val="211853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11851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2000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[RILEVAZIONE DI PROGRAMMI, PROGETTI, SERVIZI, ATTIVITA’ DI SERVIZIO SOCIALE A SUPPORTO DEI PERCORSI DI ACCOGLIENZA E ACCOMPAGNAMENTO ALLA PIENA INTEGRAZIONE DEI MSNA NEL TERRITORIO ITALIANO (Risposte).xlsx]Foglio12!Tabella pivot29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/>
              <a:t>Modalità di gestione del progetto</a:t>
            </a:r>
            <a:endParaRPr lang="it-IT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Foglio12!$B$3</c:f>
              <c:strCache>
                <c:ptCount val="1"/>
                <c:pt idx="0">
                  <c:v>Totale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Foglio12!$A$4:$A$7</c:f>
              <c:strCache>
                <c:ptCount val="3"/>
                <c:pt idx="0">
                  <c:v>Diretta</c:v>
                </c:pt>
                <c:pt idx="1">
                  <c:v>Esternalizzata a Ente del Terzo Settore</c:v>
                </c:pt>
                <c:pt idx="2">
                  <c:v>Mista</c:v>
                </c:pt>
              </c:strCache>
            </c:strRef>
          </c:cat>
          <c:val>
            <c:numRef>
              <c:f>Foglio12!$B$4:$B$7</c:f>
              <c:numCache>
                <c:formatCode>General</c:formatCode>
                <c:ptCount val="3"/>
                <c:pt idx="0">
                  <c:v>19</c:v>
                </c:pt>
                <c:pt idx="1">
                  <c:v>39</c:v>
                </c:pt>
                <c:pt idx="2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/>
              <a:t>Ente è affidata la gestione</a:t>
            </a:r>
            <a:r>
              <a:rPr lang="it-IT" sz="2000" b="1" baseline="0"/>
              <a:t> diretta</a:t>
            </a:r>
            <a:endParaRPr lang="it-IT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Foglio13!$B$16</c:f>
              <c:strCache>
                <c:ptCount val="1"/>
                <c:pt idx="0">
                  <c:v>Conteggio di A chi è affidata la gestione diretta: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Foglio13!$A$17:$A$23</c:f>
              <c:strCache>
                <c:ptCount val="7"/>
                <c:pt idx="0">
                  <c:v>Azienda Sanitaria Locale</c:v>
                </c:pt>
                <c:pt idx="1">
                  <c:v>Ente Locale</c:v>
                </c:pt>
                <c:pt idx="2">
                  <c:v>Ente Terzo Settore</c:v>
                </c:pt>
                <c:pt idx="3">
                  <c:v>enti di formazione selezionati con procedure</c:v>
                </c:pt>
                <c:pt idx="4">
                  <c:v>Istituti religiosi</c:v>
                </c:pt>
                <c:pt idx="5">
                  <c:v>Prefettura</c:v>
                </c:pt>
                <c:pt idx="6">
                  <c:v>Totale complessivo</c:v>
                </c:pt>
              </c:strCache>
            </c:strRef>
          </c:cat>
          <c:val>
            <c:numRef>
              <c:f>Foglio13!$B$17:$B$23</c:f>
              <c:numCache>
                <c:formatCode>General</c:formatCode>
                <c:ptCount val="7"/>
                <c:pt idx="0">
                  <c:v>3</c:v>
                </c:pt>
                <c:pt idx="1">
                  <c:v>33</c:v>
                </c:pt>
                <c:pt idx="2">
                  <c:v>39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20161920"/>
        <c:axId val="220164864"/>
      </c:barChart>
      <c:catAx>
        <c:axId val="2201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20164864"/>
        <c:crosses val="autoZero"/>
        <c:auto val="1"/>
        <c:lblAlgn val="ctr"/>
        <c:lblOffset val="100"/>
        <c:noMultiLvlLbl val="0"/>
      </c:catAx>
      <c:valAx>
        <c:axId val="220164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2016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Tipo di composizione delle equipe</a:t>
            </a:r>
            <a:endParaRPr lang="en-US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Foglio14!$B$71</c:f>
              <c:strCache>
                <c:ptCount val="1"/>
                <c:pt idx="0">
                  <c:v/>
                </c:pt>
              </c:strCache>
            </c:strRef>
          </c:tx>
          <c:explosion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Foglio14!$A$72:$A$75</c:f>
              <c:strCache>
                <c:ptCount val="4"/>
                <c:pt idx="0">
                  <c:v>Professionista singolo</c:v>
                </c:pt>
                <c:pt idx="1">
                  <c:v>Coppia di professionisti</c:v>
                </c:pt>
                <c:pt idx="2">
                  <c:v>Equipe multidisciplinare sociale</c:v>
                </c:pt>
                <c:pt idx="3">
                  <c:v>Equipe multidisciplinare socio-sanitaria</c:v>
                </c:pt>
              </c:strCache>
            </c:strRef>
          </c:cat>
          <c:val>
            <c:numRef>
              <c:f>Foglio14!$B$72:$B$75</c:f>
              <c:numCache>
                <c:formatCode>General</c:formatCode>
                <c:ptCount val="4"/>
                <c:pt idx="0">
                  <c:v>18</c:v>
                </c:pt>
                <c:pt idx="1">
                  <c:v>11</c:v>
                </c:pt>
                <c:pt idx="2">
                  <c:v>52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/>
      </a:pPr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  <a:p>
            <a:pPr lvl="1"/>
            <a:r>
              <a:rPr lang="it-IT"/>
              <a:t>Secondo livello</a:t>
            </a:r>
            <a:endParaRPr lang="it-IT"/>
          </a:p>
          <a:p>
            <a:pPr lvl="2"/>
            <a:r>
              <a:rPr lang="it-IT"/>
              <a:t>Terzo livello</a:t>
            </a:r>
            <a:endParaRPr lang="it-IT"/>
          </a:p>
          <a:p>
            <a:pPr lvl="3"/>
            <a:r>
              <a:rPr lang="it-IT"/>
              <a:t>Quarto livello</a:t>
            </a:r>
            <a:endParaRPr lang="it-IT"/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t-IT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Fare clic per modificare lo stile del titolo dello schema</a:t>
            </a:r>
            <a:endParaRPr dirty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Fare clic per modificare gli stili del testo dello schema</a:t>
            </a:r>
            <a:endParaRPr dirty="0"/>
          </a:p>
          <a:p>
            <a:pPr lvl="1"/>
            <a:r>
              <a:rPr dirty="0"/>
              <a:t>Secondo livello</a:t>
            </a:r>
            <a:endParaRPr dirty="0"/>
          </a:p>
          <a:p>
            <a:pPr lvl="2"/>
            <a:r>
              <a:rPr dirty="0"/>
              <a:t>Terzo livello</a:t>
            </a:r>
            <a:endParaRPr dirty="0"/>
          </a:p>
          <a:p>
            <a:pPr lvl="3"/>
            <a:r>
              <a:rPr dirty="0"/>
              <a:t>Quarto livello</a:t>
            </a:r>
            <a:endParaRPr dirty="0"/>
          </a:p>
          <a:p>
            <a:pPr lvl="4"/>
            <a:r>
              <a:rPr dirty="0"/>
              <a:t>Quinto livello</a:t>
            </a:r>
            <a:endParaRPr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F52F91-B6F7-4FD0-A618-24D7188C9CE9}" type="datetimeFigureOut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82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82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67676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it-IT" dirty="0">
                <a:latin typeface="Aptos"/>
                <a:ea typeface="Arial" panose="020B0604020202020204" pitchFamily="34" charset="0"/>
              </a:rPr>
            </a:fld>
            <a:endParaRPr lang="it-IT" dirty="0">
              <a:latin typeface="Aptos"/>
              <a:ea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chart" Target="../charts/char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352800" cy="2373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1" name="Picture 11" descr="Imagen que contiene computadora, alimentos, dibujo&#10;&#10;Descripción generada automáticamen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125" y="801688"/>
            <a:ext cx="3587750" cy="942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CasellaDiTesto 7"/>
          <p:cNvSpPr txBox="1"/>
          <p:nvPr/>
        </p:nvSpPr>
        <p:spPr>
          <a:xfrm>
            <a:off x="4046538" y="293688"/>
            <a:ext cx="4138612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None/>
            </a:pPr>
            <a:r>
              <a:rPr b="1" dirty="0">
                <a:solidFill>
                  <a:srgbClr val="000000"/>
                </a:solidFill>
                <a:latin typeface="Aptos"/>
                <a:ea typeface="Arial" panose="020B0604020202020204" pitchFamily="34" charset="0"/>
              </a:rPr>
              <a:t>H2020-MSCA-RISE-GA-872209</a:t>
            </a:r>
            <a:endParaRPr b="1" dirty="0">
              <a:latin typeface="Aptos"/>
              <a:ea typeface="Arial" panose="020B0604020202020204" pitchFamily="34" charset="0"/>
            </a:endParaRPr>
          </a:p>
          <a:p>
            <a:pPr algn="ctr">
              <a:buNone/>
            </a:pPr>
            <a:br>
              <a:rPr b="1" dirty="0">
                <a:latin typeface="Aptos"/>
                <a:ea typeface="Arial" panose="020B0604020202020204" pitchFamily="34" charset="0"/>
              </a:rPr>
            </a:br>
            <a:endParaRPr b="1" dirty="0">
              <a:latin typeface="Aptos"/>
              <a:ea typeface="Arial" panose="020B0604020202020204" pitchFamily="34" charset="0"/>
            </a:endParaRPr>
          </a:p>
        </p:txBody>
      </p:sp>
      <p:sp>
        <p:nvSpPr>
          <p:cNvPr id="205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868488" y="3713163"/>
            <a:ext cx="8061325" cy="1824037"/>
          </a:xfrm>
          <a:ln/>
        </p:spPr>
        <p:txBody>
          <a:bodyPr vert="horz" wrap="square" lIns="91440" tIns="45720" rIns="91440" bIns="45720" anchor="t" anchorCtr="0"/>
          <a:p>
            <a:pPr defTabSz="914400">
              <a:buClrTx/>
              <a:buSzTx/>
            </a:pPr>
            <a:r>
              <a:rPr lang="en-US" altLang="x-none" sz="4000" b="1" kern="1200" dirty="0">
                <a:latin typeface="Copperplate Gothic Bold" panose="020E0705020206020404" pitchFamily="34" charset="0"/>
                <a:ea typeface="+mn-ea"/>
                <a:cs typeface="+mn-cs"/>
              </a:rPr>
              <a:t>Social work practices with unaccompanied minors in Italy</a:t>
            </a:r>
            <a:endParaRPr sz="4000" b="1" kern="1200" dirty="0">
              <a:latin typeface="Copperplate Gothic Bold" panose="020E0705020206020404" pitchFamily="34" charset="0"/>
              <a:ea typeface="+mn-ea"/>
              <a:cs typeface="+mn-cs"/>
            </a:endParaRPr>
          </a:p>
        </p:txBody>
      </p:sp>
      <p:pic>
        <p:nvPicPr>
          <p:cNvPr id="205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3613" y="561975"/>
            <a:ext cx="2924175" cy="1460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Segnaposto contenuto 2"/>
          <p:cNvSpPr txBox="1"/>
          <p:nvPr/>
        </p:nvSpPr>
        <p:spPr>
          <a:xfrm>
            <a:off x="2222500" y="3541713"/>
            <a:ext cx="7354888" cy="520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Caso studio 4.3 – WP4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Framework teorico-metodologico del caso studio (3/3)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1267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r>
              <a:rPr sz="3200" dirty="0">
                <a:latin typeface="Georgia" panose="02040502050405020303" pitchFamily="18" charset="0"/>
              </a:rPr>
              <a:t>L’approccio della </a:t>
            </a:r>
            <a:r>
              <a:rPr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Semi-grounded Theory </a:t>
            </a:r>
            <a:r>
              <a:rPr sz="3200" dirty="0">
                <a:latin typeface="Georgia" panose="02040502050405020303" pitchFamily="18" charset="0"/>
              </a:rPr>
              <a:t>risulta invece tornare </a:t>
            </a:r>
            <a:r>
              <a:rPr sz="3200" b="1" dirty="0">
                <a:latin typeface="Georgia" panose="02040502050405020303" pitchFamily="18" charset="0"/>
              </a:rPr>
              <a:t>utile nella elaborazione dei dati e nel dialogo con la teoria stessa</a:t>
            </a:r>
            <a:r>
              <a:rPr sz="3200" dirty="0">
                <a:latin typeface="Georgia" panose="02040502050405020303" pitchFamily="18" charset="0"/>
              </a:rPr>
              <a:t>, ovvero </a:t>
            </a:r>
            <a:r>
              <a:rPr sz="3200" b="1" dirty="0">
                <a:latin typeface="Georgia" panose="02040502050405020303" pitchFamily="18" charset="0"/>
              </a:rPr>
              <a:t>nella costruzione che si intende realizzare del concetto di buona pratica con i partecipanti stessi</a:t>
            </a:r>
            <a:r>
              <a:rPr sz="3200" dirty="0">
                <a:latin typeface="Georgia" panose="02040502050405020303" pitchFamily="18" charset="0"/>
              </a:rPr>
              <a:t>.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Domande, obiettivi specifici e azioni di ricerca del caso studio (1)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2291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r>
              <a:rPr sz="3200" dirty="0">
                <a:latin typeface="Georgia" panose="02040502050405020303" pitchFamily="18" charset="0"/>
              </a:rPr>
              <a:t>In che modo le pratiche di servizio sociale, osservabili a livello nazionale, si sono sviluppate e innovate dopo la Legge Zampa?</a:t>
            </a:r>
            <a:endParaRPr sz="3200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endParaRPr sz="3200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sz="3200" dirty="0">
                <a:latin typeface="Georgia" panose="02040502050405020303" pitchFamily="18" charset="0"/>
              </a:rPr>
              <a:t>È possibile identificare tra queste delle buone pratiche riconoscibili e condivisibili a livello europeo?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1229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Domande e obiettivi specifici e azioni di ricerca del caso studio (2)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3315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</p:txBody>
      </p:sp>
      <p:pic>
        <p:nvPicPr>
          <p:cNvPr id="1331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185863" y="2303463"/>
          <a:ext cx="9820275" cy="4392613"/>
        </p:xfrm>
        <a:graphic>
          <a:graphicData uri="http://schemas.openxmlformats.org/drawingml/2006/table">
            <a:tbl>
              <a:tblPr firstRow="1" firstCol="1" bandRow="1"/>
              <a:tblGrid>
                <a:gridCol w="9819968"/>
              </a:tblGrid>
              <a:tr h="444531">
                <a:tc>
                  <a:txBody>
                    <a:bodyPr/>
                    <a:lstStyle/>
                    <a:p>
                      <a:pPr algn="ctr"/>
                      <a:r>
                        <a:rPr lang="it-IT" sz="28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Obiettivo generale</a:t>
                      </a:r>
                      <a:endParaRPr lang="it-IT" sz="28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3521">
                <a:tc>
                  <a:txBody>
                    <a:bodyPr/>
                    <a:lstStyle/>
                    <a:p>
                      <a:pPr algn="just"/>
                      <a:r>
                        <a:rPr lang="it-IT" sz="33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1) </a:t>
                      </a:r>
                      <a:r>
                        <a:rPr lang="it-IT" sz="33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Descrivere</a:t>
                      </a:r>
                      <a:r>
                        <a:rPr lang="it-IT" sz="33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33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iniziative/ programmi/ progetti/ pratiche di servizio sociale implementate in Italia </a:t>
                      </a:r>
                      <a:r>
                        <a:rPr lang="it-IT" sz="33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 partire dalla Legge n. 47/2017, recante disposizioni in materia di misure di protezione per i minori stranieri non accompagnati, </a:t>
                      </a:r>
                      <a:r>
                        <a:rPr lang="it-IT" sz="33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e analizzare le pratiche implementate</a:t>
                      </a:r>
                      <a:r>
                        <a:rPr lang="it-IT" sz="33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.</a:t>
                      </a:r>
                      <a:endParaRPr lang="it-IT" sz="33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just"/>
                      <a:endParaRPr lang="it-IT" sz="2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Domande e obiettivi specifici e azioni di ricerca del caso studio (3)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4339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</p:txBody>
      </p:sp>
      <p:pic>
        <p:nvPicPr>
          <p:cNvPr id="1434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41363" y="1709738"/>
          <a:ext cx="10548938" cy="4303713"/>
        </p:xfrm>
        <a:graphic>
          <a:graphicData uri="http://schemas.openxmlformats.org/drawingml/2006/table">
            <a:tbl>
              <a:tblPr firstRow="1" firstCol="1" bandRow="1"/>
              <a:tblGrid>
                <a:gridCol w="5274365"/>
                <a:gridCol w="5274365"/>
              </a:tblGrid>
              <a:tr h="307389">
                <a:tc>
                  <a:txBody>
                    <a:bodyPr/>
                    <a:lstStyle/>
                    <a:p>
                      <a:r>
                        <a:rPr lang="it-IT" sz="20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Obiettivi specifici</a:t>
                      </a:r>
                      <a:endParaRPr lang="it-IT" sz="20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Azioni di ricerca</a:t>
                      </a:r>
                      <a:endParaRPr lang="it-IT" sz="20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4332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1.1)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Mappare e descrivere 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i principali servizi/progetti /programmi di servizio sociale dedicati ai MSNA e gestiti della PA e/o degli ETS;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1.1.1)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Analisi documentale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volta a tracciare l’evoluzione normativa e organizzativa relativa alle strutture entro cui si sviluppano le pratiche di servizio sociale con i MSNA;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721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1.1.2)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Online survey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rivolta agli assistenti sociali iscritti all’Ordine Nazionale degli Assistenti Sociali per delineare un quadro più esemplificativo delle peculiarità territoriali di servizi/progetti/programmi di servizio sociale dedicati ai MSNA.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Domande e obiettivi specifici e azioni di ricerca del caso studio (4)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5363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</p:txBody>
      </p:sp>
      <p:pic>
        <p:nvPicPr>
          <p:cNvPr id="1536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17525" y="1784350"/>
          <a:ext cx="11317288" cy="4808538"/>
        </p:xfrm>
        <a:graphic>
          <a:graphicData uri="http://schemas.openxmlformats.org/drawingml/2006/table">
            <a:tbl>
              <a:tblPr firstRow="1" firstCol="1" bandRow="1"/>
              <a:tblGrid>
                <a:gridCol w="5658680"/>
                <a:gridCol w="5658680"/>
              </a:tblGrid>
              <a:tr h="271121">
                <a:tc>
                  <a:txBody>
                    <a:bodyPr/>
                    <a:lstStyle/>
                    <a:p>
                      <a:r>
                        <a:rPr lang="it-IT" sz="18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Obiettivi specifici</a:t>
                      </a:r>
                      <a:endParaRPr lang="it-IT" sz="18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Azioni di ricerca</a:t>
                      </a:r>
                      <a:endParaRPr lang="it-IT" sz="18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981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1.2)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Identificare e descrivere i principali processi e approcci di gestione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dei servizi/progetti/programmi da parte dei professionisti;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1.2.1)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Revisione della letteratura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volta a indentificare i principali modelli di lavoro sociale con i MSNA in Italia;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3696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1.2.2)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Ricostruire le pratiche di servizio sociale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messe in atto per realizzare il processo di accoglienza, presa in carico e accompagnamento all’autonomia dei MSNA, sia nella prospettiva dei professionisti sia in quella dei beneficiari mediante approfondimenti territoriali con: n.9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interviste narrative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a professionisti, MISNA (in fascia di età 18-24) e testimoni privilegiati e n.2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focus group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distinti tra professionisti del lavoro sociale e MSNA;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Domande e obiettivi specifici e azioni di ricerca del caso studio (5)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87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</p:txBody>
      </p:sp>
      <p:pic>
        <p:nvPicPr>
          <p:cNvPr id="1638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954088" y="1746250"/>
          <a:ext cx="10215563" cy="4281488"/>
        </p:xfrm>
        <a:graphic>
          <a:graphicData uri="http://schemas.openxmlformats.org/drawingml/2006/table">
            <a:tbl>
              <a:tblPr firstRow="1" firstCol="1" bandRow="1"/>
              <a:tblGrid>
                <a:gridCol w="5107858"/>
                <a:gridCol w="5107858"/>
              </a:tblGrid>
              <a:tr h="306649">
                <a:tc>
                  <a:txBody>
                    <a:bodyPr/>
                    <a:lstStyle/>
                    <a:p>
                      <a:r>
                        <a:rPr lang="it-IT" sz="20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Obiettivi specifici</a:t>
                      </a:r>
                      <a:endParaRPr lang="it-IT" sz="20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Azioni di ricerca</a:t>
                      </a:r>
                      <a:endParaRPr lang="it-IT" sz="20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3243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1.3)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Identificare e descrivere le dimensioni e le componenti dell'innovazione sociale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nella cura dei MSNA, nella prospettiva dei professionisti del lavoro sociale;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1.3.1) n.1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focus group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con i professionisti del lavoro sociale sul perché si ritiene una data pratica “innovativa”;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946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1.3.2)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Analisi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tematica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dei contenuti dei focus group e delle domande aperte dedicate nella online survey.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6594"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1.4) 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Analizzare le pratiche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di alcuni casi utilizzando le dimensioni di analisi del progetto europeo Global </a:t>
                      </a:r>
                      <a:r>
                        <a:rPr lang="it-IT" sz="2000" kern="150" dirty="0" err="1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Answer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e integrando il punto di vista dei beneficiari.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1.4.1)	</a:t>
                      </a:r>
                      <a:r>
                        <a:rPr lang="it-IT" sz="2000" b="1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Analisi tematica</a:t>
                      </a:r>
                      <a:r>
                        <a:rPr lang="it-IT" sz="2000" kern="15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 dei contenuti dei focus group e delle interviste narrative realizzate con MISNA e professionisti del lavoro sociale.</a:t>
                      </a:r>
                      <a:endParaRPr lang="it-IT" sz="2000" kern="15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45326" marR="453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Segnaposto contenuto 4"/>
          <p:cNvGraphicFramePr>
            <a:graphicFrameLocks noGrp="1"/>
          </p:cNvGraphicFramePr>
          <p:nvPr>
            <p:ph idx="1" hasCustomPrompt="1"/>
          </p:nvPr>
        </p:nvGraphicFramePr>
        <p:xfrm>
          <a:off x="838198" y="151048"/>
          <a:ext cx="10515602" cy="6223859"/>
        </p:xfrm>
        <a:graphic>
          <a:graphicData uri="http://schemas.openxmlformats.org/drawingml/2006/table">
            <a:tbl>
              <a:tblPr firstRow="1" firstCol="1" bandRow="1"/>
              <a:tblGrid>
                <a:gridCol w="1157747"/>
                <a:gridCol w="1846710"/>
                <a:gridCol w="1502229"/>
                <a:gridCol w="1502229"/>
                <a:gridCol w="1502229"/>
                <a:gridCol w="1502229"/>
                <a:gridCol w="1502229"/>
              </a:tblGrid>
              <a:tr h="401760">
                <a:tc rowSpan="2" gridSpan="2">
                  <a:txBody>
                    <a:bodyPr/>
                    <a:lstStyle/>
                    <a:p>
                      <a:r>
                        <a:rPr lang="it-IT" sz="2000" b="1" kern="15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Prospetto delle attività di ricerca</a:t>
                      </a:r>
                      <a:endParaRPr lang="it-IT" sz="2000" kern="15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sz="2000" b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Tecniche di ricerca</a:t>
                      </a:r>
                      <a:endParaRPr lang="it-IT" sz="20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69600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i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Analisi documentale</a:t>
                      </a:r>
                      <a:endParaRPr lang="it-IT" sz="1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i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Revisione letteratura</a:t>
                      </a:r>
                      <a:endParaRPr lang="it-IT" sz="1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i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Online Survey</a:t>
                      </a:r>
                      <a:endParaRPr lang="it-IT" sz="1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i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Interviste narrative</a:t>
                      </a:r>
                      <a:endParaRPr lang="it-IT" sz="1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i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Focus group</a:t>
                      </a:r>
                      <a:endParaRPr lang="it-IT" sz="18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227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it-IT" sz="2000" b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Oggetti/soggetti partecipanti alla ricerca</a:t>
                      </a:r>
                      <a:endParaRPr lang="it-IT" sz="20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Struttura organizzativo-normativa del contesto: delineare evoluzione normativa e sistema dei servizi</a:t>
                      </a:r>
                      <a:endParaRPr lang="it-IT" sz="14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X (1.1.1)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X (1.1.2; 1.3.2)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20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Testimoni privilegiati</a:t>
                      </a:r>
                      <a:endParaRPr lang="it-IT" sz="14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n.3 (1.2.2; 1.4.1)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 (1.3.1; 1.3.2)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20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Professionisti del lavoro sociale</a:t>
                      </a:r>
                      <a:endParaRPr lang="it-IT" sz="14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X (1.2.1)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 (1.1.2; 1.3.2)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n.3 (1.2.2; 1.4.1)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 (1.2.2; 1.4.1)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208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MISNA (18-24 anni)</a:t>
                      </a:r>
                      <a:endParaRPr lang="it-IT" sz="14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n.3 (1.2.2; 1.4.1)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 (1.2.2; 1.4.1)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812">
                <a:tc vMerge="1"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Professionisti del lavoro sociale e MISNA</a:t>
                      </a:r>
                      <a:endParaRPr lang="it-IT" sz="14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n.2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604">
                <a:tc>
                  <a:txBody>
                    <a:bodyPr/>
                    <a:lstStyle/>
                    <a:p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Totale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n.1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5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n.9</a:t>
                      </a:r>
                      <a:endParaRPr lang="it-IT" sz="1200" kern="15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kern="15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n.5</a:t>
                      </a:r>
                      <a:endParaRPr lang="it-IT" sz="1200" kern="15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411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20700" y="336550"/>
          <a:ext cx="11150600" cy="6076950"/>
        </p:xfrm>
        <a:graphic>
          <a:graphicData uri="http://schemas.openxmlformats.org/drawingml/2006/table">
            <a:tbl>
              <a:tblPr firstRow="1" bandRow="1"/>
              <a:tblGrid>
                <a:gridCol w="2661201"/>
                <a:gridCol w="2522261"/>
                <a:gridCol w="852331"/>
                <a:gridCol w="852331"/>
                <a:gridCol w="852331"/>
                <a:gridCol w="852331"/>
                <a:gridCol w="852331"/>
                <a:gridCol w="852331"/>
                <a:gridCol w="852331"/>
              </a:tblGrid>
              <a:tr h="650165">
                <a:tc gridSpan="2">
                  <a:txBody>
                    <a:bodyPr/>
                    <a:lstStyle/>
                    <a:p>
                      <a:pPr algn="ctr"/>
                      <a:r>
                        <a:rPr lang="it-IT" sz="2400" b="1" kern="150" noProof="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Stato di avanzamento del caso studio</a:t>
                      </a:r>
                      <a:endParaRPr lang="it-IT" sz="2400" kern="150" noProof="0" dirty="0">
                        <a:solidFill>
                          <a:srgbClr val="0070C0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SEP 2023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OCT 2023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NOV 2023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DEC 2023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GEN 2024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FEB 2024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/>
                      <a:r>
                        <a:rPr lang="it-IT" sz="1600" b="1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MAR2024</a:t>
                      </a:r>
                      <a:endParaRPr lang="it-IT" sz="1600" b="1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721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 Mappare e descrivere le principali iniziative/ programmi/ progetti/ pratiche  di servizio sociale dedicati ai MSNA in Italia;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1.1.1 Analisi documentale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600" kern="150" noProof="0" dirty="0">
                        <a:effectLst/>
                        <a:latin typeface="+mn-lt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217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1.1.2 Online survey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80340" algn="l" defTabSz="914400" rtl="0" eaLnBrk="1" latinLnBrk="0" hangingPunct="1"/>
                      <a:r>
                        <a:rPr lang="it-IT" sz="1600" kern="15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0340" algn="l" defTabSz="914400" rtl="0" eaLnBrk="1" latinLnBrk="0" hangingPunct="1"/>
                      <a:r>
                        <a:rPr lang="it-IT" sz="1600" kern="15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913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 identificare e descrivere i principali processi e approcci di gestione; 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1.2.1 Revisione della letteratura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217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1.2.2 Interviste narrative e focus group con assistenti sociali e MSNA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217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 Identificare e descrivere le dimensioni e le componenti dell'innovazione sociale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1.3.1 Focus group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17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1.3.2 Analisi tematica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2178"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1.4 Analizzare le pratiche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kern="150" noProof="0" dirty="0">
                          <a:effectLst/>
                          <a:latin typeface="Georgia" panose="02040502050405020303" pitchFamily="18" charset="0"/>
                          <a:ea typeface="Andale Sans UI"/>
                          <a:cs typeface="Tahoma" panose="020B0604030504040204" pitchFamily="34" charset="0"/>
                        </a:rPr>
                        <a:t>1.4.1 Analisi tematica</a:t>
                      </a:r>
                      <a:endParaRPr lang="it-IT" sz="1600" kern="150" noProof="0" dirty="0">
                        <a:effectLst/>
                        <a:latin typeface="Georgia" panose="02040502050405020303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r>
                        <a:rPr lang="it-IT" sz="1600" kern="150" noProof="0" dirty="0">
                          <a:effectLst/>
                          <a:latin typeface="+mn-lt"/>
                          <a:ea typeface="Andale Sans UI"/>
                          <a:cs typeface="Tahoma" panose="020B0604030504040204" pitchFamily="34" charset="0"/>
                        </a:rPr>
                        <a:t> </a:t>
                      </a:r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80340"/>
                      <a:endParaRPr lang="it-IT" sz="1600" kern="150" noProof="0" dirty="0">
                        <a:effectLst/>
                        <a:latin typeface="+mn-lt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57916" marR="57916" marT="28958" marB="2895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8525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8200" y="384175"/>
            <a:ext cx="10515600" cy="8556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 QUESTIONARIO…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9459" name="Segnaposto contenuto 2"/>
          <p:cNvSpPr>
            <a:spLocks noGrp="1"/>
          </p:cNvSpPr>
          <p:nvPr>
            <p:ph idx="1" hasCustomPrompt="1"/>
          </p:nvPr>
        </p:nvSpPr>
        <p:spPr>
          <a:xfrm>
            <a:off x="731838" y="1828800"/>
            <a:ext cx="10863262" cy="3605213"/>
          </a:xfrm>
          <a:ln/>
        </p:spPr>
        <p:txBody>
          <a:bodyPr vert="horz" wrap="square" lIns="91440" tIns="45720" rIns="91440" bIns="45720" anchor="t" anchorCtr="0"/>
          <a:p>
            <a:pPr marL="0" indent="0" algn="ctr">
              <a:buNone/>
            </a:pPr>
            <a:r>
              <a:rPr sz="3200" b="1" dirty="0">
                <a:latin typeface="Georgia" panose="02040502050405020303" pitchFamily="18" charset="0"/>
              </a:rPr>
              <a:t>SCHEDA DI RILEVAZIONE DI PROGRAMMI/PROGETTI/SERVIZI/ATTIVITA’ DI SERVIZIO SOCIALE A SUPPORTO DEI PERCORSI DI ACCOGLIENZA E ACCOMPAGNAMENTO ALLA PIENA INTEGRAZIONE DEI MSNA NEL TERRITORIO ITALIANO</a:t>
            </a:r>
            <a:r>
              <a:rPr sz="3200" dirty="0">
                <a:latin typeface="Georgia" panose="02040502050405020303" pitchFamily="18" charset="0"/>
              </a:rPr>
              <a:t> 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1946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(1/10)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Grafico 3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048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endParaRPr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5" name="Segnaposto contenuto 2"/>
          <p:cNvSpPr>
            <a:spLocks noGrp="1"/>
          </p:cNvSpPr>
          <p:nvPr>
            <p:ph idx="1" hasCustomPrompt="1"/>
          </p:nvPr>
        </p:nvSpPr>
        <p:spPr>
          <a:xfrm>
            <a:off x="706438" y="1825625"/>
            <a:ext cx="11007725" cy="4351338"/>
          </a:xfrm>
          <a:ln/>
        </p:spPr>
        <p:txBody>
          <a:bodyPr vert="horz" wrap="square" lIns="91440" tIns="45720" rIns="91440" bIns="45720" anchor="t" anchorCtr="0"/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Introduzione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Obiettivo generale del caso studio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Framework teorico-metodologico del caso studio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Domande, obiettivi specifici e azioni di ricerca del caso studio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Prospetto delle attività di ricerca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Stato di avanzamento del caso studio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Alcuni primi risultati dalla online survey</a:t>
            </a:r>
            <a:endParaRPr sz="3000" dirty="0">
              <a:latin typeface="Georgia" panose="02040502050405020303" pitchFamily="18" charset="0"/>
            </a:endParaRPr>
          </a:p>
          <a:p>
            <a:pPr marL="514350" indent="-514350">
              <a:buFont typeface="Aptos Display"/>
              <a:buAutoNum type="arabicPeriod"/>
            </a:pPr>
            <a:r>
              <a:rPr sz="3000" dirty="0">
                <a:latin typeface="Georgia" panose="02040502050405020303" pitchFamily="18" charset="0"/>
              </a:rPr>
              <a:t>Prossimi step</a:t>
            </a:r>
            <a:endParaRPr sz="3000" dirty="0">
              <a:latin typeface="Georgia" panose="02040502050405020303" pitchFamily="18" charset="0"/>
            </a:endParaRPr>
          </a:p>
        </p:txBody>
      </p:sp>
      <p:pic>
        <p:nvPicPr>
          <p:cNvPr id="3076" name="Picture 2"/>
          <p:cNvPicPr>
            <a:picLocks noChangeAspect="1"/>
          </p:cNvPicPr>
          <p:nvPr/>
        </p:nvPicPr>
        <p:blipFill>
          <a:blip r:embed="rId1"/>
          <a:srcRect l="3316" r="7697"/>
          <a:stretch>
            <a:fillRect/>
          </a:stretch>
        </p:blipFill>
        <p:spPr>
          <a:xfrm>
            <a:off x="9167813" y="-20637"/>
            <a:ext cx="2278062" cy="25606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(2/10)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510" name="Grafico 4"/>
          <p:cNvPicPr>
            <a:picLocks noGrp="1" noRot="1" noChangeAspect="1" noEditPoint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1925638"/>
            <a:ext cx="10515600" cy="43576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1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30" name="Rectangle 2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82575"/>
            <a:ext cx="10953750" cy="101441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(3/10)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2535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40" name="Rectangle 3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(4/10)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355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50" name="Rectangle 4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(5/10)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458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60" name="Rectangle 5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(6/10)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2" name="Rectangle 6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5607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70" name="Rectangle 6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(7/10)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72" name="Rectangle 7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6631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80" name="Rectangle 7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(8/10)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2" name="Rectangle 8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7655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90" name="Rectangle 8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(9/10)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2" name="Rectangle 9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4" name="Rectangle 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678" name="Grafico 4"/>
          <p:cNvPicPr>
            <a:picLocks noGrp="1" noRot="1" noChangeAspect="1" noEditPoints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1375" y="1955800"/>
            <a:ext cx="10515600" cy="4357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8679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 useBgFill="1">
        <p:nvSpPr>
          <p:cNvPr id="100" name="Rectangle 9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41375" y="255588"/>
            <a:ext cx="10506075" cy="101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it-IT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Alcuni primi risultati dalla online survey (10/10)</a:t>
            </a:r>
            <a:endParaRPr kumimoji="0" lang="it-IT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02" name="Rectangle 10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65188" y="1635125"/>
            <a:ext cx="10452100" cy="17463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4" name="Rectangle 10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841375" y="1538288"/>
            <a:ext cx="1873250" cy="109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7" name="Grafico 4"/>
          <p:cNvGraphicFramePr>
            <a:graphicFrameLocks noGrp="1"/>
          </p:cNvGraphicFramePr>
          <p:nvPr>
            <p:ph idx="1" hasCustomPrompt="1"/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pic>
        <p:nvPicPr>
          <p:cNvPr id="2970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Prossimi step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23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dirty="0"/>
          </a:p>
          <a:p>
            <a:r>
              <a:rPr sz="3200" dirty="0">
                <a:latin typeface="Georgia" panose="02040502050405020303" pitchFamily="18" charset="0"/>
              </a:rPr>
              <a:t>Interviste e focus group che diano voce quanto più possibile alle pratiche di servizio sociale del territorio nazionale;</a:t>
            </a:r>
            <a:endParaRPr sz="3200" dirty="0">
              <a:latin typeface="Georgia" panose="02040502050405020303" pitchFamily="18" charset="0"/>
            </a:endParaRPr>
          </a:p>
          <a:p>
            <a:r>
              <a:rPr sz="3200" dirty="0">
                <a:latin typeface="Georgia" panose="02040502050405020303" pitchFamily="18" charset="0"/>
              </a:rPr>
              <a:t>Coinvolgimento dei MSNA e dei membri delle comunità locali inseriti nei progetti di integrazione;</a:t>
            </a:r>
            <a:endParaRPr sz="3200" dirty="0">
              <a:latin typeface="Georgia" panose="02040502050405020303" pitchFamily="18" charset="0"/>
            </a:endParaRPr>
          </a:p>
          <a:p>
            <a:r>
              <a:rPr sz="3200" dirty="0">
                <a:latin typeface="Georgia" panose="02040502050405020303" pitchFamily="18" charset="0"/>
              </a:rPr>
              <a:t>Un focus sul SAI e sull'affido.</a:t>
            </a:r>
            <a:endParaRPr sz="3200" dirty="0">
              <a:latin typeface="Georgia" panose="02040502050405020303" pitchFamily="18" charset="0"/>
            </a:endParaRPr>
          </a:p>
          <a:p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3072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Introduzione (1/4)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99" name="Segnaposto contenuto 2"/>
          <p:cNvSpPr>
            <a:spLocks noGrp="1"/>
          </p:cNvSpPr>
          <p:nvPr>
            <p:ph idx="1" hasCustomPrompt="1"/>
          </p:nvPr>
        </p:nvSpPr>
        <p:spPr>
          <a:xfrm>
            <a:off x="715963" y="1563688"/>
            <a:ext cx="10637837" cy="4613275"/>
          </a:xfrm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r>
              <a:rPr sz="3200" dirty="0">
                <a:latin typeface="Georgia" panose="02040502050405020303" pitchFamily="18" charset="0"/>
              </a:rPr>
              <a:t>«Con l'espressione "minore straniero non accompagnato" (</a:t>
            </a:r>
            <a:r>
              <a:rPr sz="3200" b="1" dirty="0">
                <a:latin typeface="Georgia" panose="02040502050405020303" pitchFamily="18" charset="0"/>
              </a:rPr>
              <a:t>MSNA</a:t>
            </a:r>
            <a:r>
              <a:rPr sz="3200" dirty="0">
                <a:latin typeface="Georgia" panose="02040502050405020303" pitchFamily="18" charset="0"/>
              </a:rPr>
              <a:t>), in ambito europeo e nazionale, si fa riferimento al </a:t>
            </a:r>
            <a:r>
              <a:rPr sz="3200" b="1" dirty="0">
                <a:latin typeface="Georgia" panose="02040502050405020303" pitchFamily="18" charset="0"/>
              </a:rPr>
              <a:t>minore di anni diciotto</a:t>
            </a:r>
            <a:r>
              <a:rPr sz="3200" dirty="0">
                <a:latin typeface="Georgia" panose="02040502050405020303" pitchFamily="18" charset="0"/>
              </a:rPr>
              <a:t>, cittadino di Stati non appartenenti all'Unione europea o apolide, che si trova, </a:t>
            </a:r>
            <a:r>
              <a:rPr sz="3200" b="1" dirty="0">
                <a:latin typeface="Georgia" panose="02040502050405020303" pitchFamily="18" charset="0"/>
              </a:rPr>
              <a:t>per qualsiasi causa</a:t>
            </a:r>
            <a:r>
              <a:rPr sz="3200" dirty="0">
                <a:latin typeface="Georgia" panose="02040502050405020303" pitchFamily="18" charset="0"/>
              </a:rPr>
              <a:t>, nel territorio nazionale, </a:t>
            </a:r>
            <a:r>
              <a:rPr sz="3200" b="1" dirty="0">
                <a:latin typeface="Georgia" panose="02040502050405020303" pitchFamily="18" charset="0"/>
              </a:rPr>
              <a:t>privo di assistenza e rappresentanza legale </a:t>
            </a:r>
            <a:r>
              <a:rPr sz="3200" dirty="0">
                <a:latin typeface="Georgia" panose="02040502050405020303" pitchFamily="18" charset="0"/>
              </a:rPr>
              <a:t>da parte dei genitori o di altri adulti per lui legalmente responsabili.»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410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1746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352800" cy="23733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747" name="Picture 11" descr="Imagen que contiene computadora, alimentos, dibujo&#10;&#10;Descripción generada automáticamen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125" y="801688"/>
            <a:ext cx="3587750" cy="942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8" name="CasellaDiTesto 7"/>
          <p:cNvSpPr txBox="1"/>
          <p:nvPr/>
        </p:nvSpPr>
        <p:spPr>
          <a:xfrm>
            <a:off x="4046538" y="293688"/>
            <a:ext cx="4138612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buNone/>
            </a:pPr>
            <a:r>
              <a:rPr b="1" dirty="0">
                <a:solidFill>
                  <a:srgbClr val="000000"/>
                </a:solidFill>
                <a:latin typeface="Aptos"/>
                <a:ea typeface="Arial" panose="020B0604020202020204" pitchFamily="34" charset="0"/>
              </a:rPr>
              <a:t>H2020-MSCA-RISE-GA-872209</a:t>
            </a:r>
            <a:endParaRPr b="1" dirty="0">
              <a:latin typeface="Aptos"/>
              <a:ea typeface="Arial" panose="020B0604020202020204" pitchFamily="34" charset="0"/>
            </a:endParaRPr>
          </a:p>
          <a:p>
            <a:pPr algn="ctr">
              <a:buNone/>
            </a:pPr>
            <a:br>
              <a:rPr b="1" dirty="0">
                <a:latin typeface="Aptos"/>
                <a:ea typeface="Arial" panose="020B0604020202020204" pitchFamily="34" charset="0"/>
              </a:rPr>
            </a:br>
            <a:endParaRPr b="1" dirty="0">
              <a:latin typeface="Aptos"/>
              <a:ea typeface="Arial" panose="020B0604020202020204" pitchFamily="34" charset="0"/>
            </a:endParaRPr>
          </a:p>
        </p:txBody>
      </p:sp>
      <p:sp>
        <p:nvSpPr>
          <p:cNvPr id="9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868488" y="3713163"/>
            <a:ext cx="8061325" cy="1824038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4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Grazie per l’attenzione!</a:t>
            </a:r>
            <a:endParaRPr kumimoji="0" lang="it-IT" sz="4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31750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3613" y="561975"/>
            <a:ext cx="2924175" cy="1460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/>
              <a:t>Introduzione (2/4)</a:t>
            </a:r>
            <a:endParaRPr b="1" dirty="0"/>
          </a:p>
        </p:txBody>
      </p:sp>
      <p:sp>
        <p:nvSpPr>
          <p:cNvPr id="512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38200" y="1573213"/>
            <a:ext cx="10515600" cy="4351337"/>
          </a:xfrm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sz="3100" dirty="0">
                <a:latin typeface="Georgia" panose="02040502050405020303" pitchFamily="18" charset="0"/>
              </a:rPr>
              <a:t>«L’Italia è l’unico paese Europeo che nel 2017, con l’approvazione della legge n. 47, la c.d. </a:t>
            </a:r>
            <a:r>
              <a:rPr sz="3100" b="1" dirty="0">
                <a:latin typeface="Georgia" panose="02040502050405020303" pitchFamily="18" charset="0"/>
              </a:rPr>
              <a:t>legge Zampa</a:t>
            </a:r>
            <a:r>
              <a:rPr sz="3100" dirty="0">
                <a:latin typeface="Georgia" panose="02040502050405020303" pitchFamily="18" charset="0"/>
              </a:rPr>
              <a:t>, si è dotato di una </a:t>
            </a:r>
            <a:r>
              <a:rPr sz="3100" b="1" dirty="0">
                <a:latin typeface="Georgia" panose="02040502050405020303" pitchFamily="18" charset="0"/>
              </a:rPr>
              <a:t>normativa specificamente rivolta ai minori stranieri non accompagnati</a:t>
            </a:r>
            <a:r>
              <a:rPr sz="3100" dirty="0">
                <a:latin typeface="Georgia" panose="02040502050405020303" pitchFamily="18" charset="0"/>
              </a:rPr>
              <a:t>, introducendo significative modifiche al complesso della normativa vigente </a:t>
            </a:r>
            <a:r>
              <a:rPr sz="3100" b="1" dirty="0">
                <a:latin typeface="Georgia" panose="02040502050405020303" pitchFamily="18" charset="0"/>
              </a:rPr>
              <a:t>con l’obiettivo di rafforzare gli strumenti di tutela </a:t>
            </a:r>
            <a:r>
              <a:rPr sz="3100" dirty="0">
                <a:latin typeface="Georgia" panose="02040502050405020303" pitchFamily="18" charset="0"/>
              </a:rPr>
              <a:t>riconosciuti dall’ordinamento italiano in loro favore.</a:t>
            </a:r>
            <a:endParaRPr sz="3100" dirty="0"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sz="3100" dirty="0">
                <a:latin typeface="Georgia" panose="02040502050405020303" pitchFamily="18" charset="0"/>
              </a:rPr>
              <a:t>In particolare, la legge introduce esplicitamente il </a:t>
            </a:r>
            <a:r>
              <a:rPr sz="3100" b="1" dirty="0">
                <a:latin typeface="Georgia" panose="02040502050405020303" pitchFamily="18" charset="0"/>
              </a:rPr>
              <a:t>divieto assoluto di respingimento alla frontiera dei MSNA</a:t>
            </a:r>
            <a:r>
              <a:rPr sz="3100" dirty="0">
                <a:latin typeface="Georgia" panose="02040502050405020303" pitchFamily="18" charset="0"/>
              </a:rPr>
              <a:t>, </a:t>
            </a:r>
            <a:r>
              <a:rPr sz="3100" b="1" dirty="0">
                <a:latin typeface="Georgia" panose="02040502050405020303" pitchFamily="18" charset="0"/>
              </a:rPr>
              <a:t>che non può essere disposto in alcun caso</a:t>
            </a:r>
            <a:r>
              <a:rPr sz="3100" dirty="0">
                <a:latin typeface="Georgia" panose="02040502050405020303" pitchFamily="18" charset="0"/>
              </a:rPr>
              <a:t>.»</a:t>
            </a:r>
            <a:endParaRPr sz="31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pic>
        <p:nvPicPr>
          <p:cNvPr id="512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Introduzione (3/4)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38200" y="1706563"/>
            <a:ext cx="10515600" cy="4351338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32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INESPELLIBILITÀ DEL MINORE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,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sancito dal Testo Unico sull’immigrazione (art.19)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 rafforzato dal divieto di respingimento previsto 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all’interno della legge n. 47/2017</a:t>
            </a:r>
            <a:endParaRPr kumimoji="0" lang="it-IT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La possibilità di accogliere tutti i MSNA – 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indipendentemente dal loro status giuridico, viene nuovamente 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confermata all’interno del sistema SAI attraverso la </a:t>
            </a:r>
            <a:r>
              <a:rPr kumimoji="0" lang="it-IT" sz="28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legge n. 173/2020 </a:t>
            </a:r>
            <a:endParaRPr kumimoji="0" lang="it-IT" sz="28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che, mantenendo l’impianto del sistema di accoglienza sul territorio </a:t>
            </a:r>
            <a:endParaRPr kumimoji="0" lang="it-IT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nazionale così come definito </a:t>
            </a:r>
            <a:r>
              <a:rPr kumimoji="0" lang="it-IT" sz="28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all’art. 19 del </a:t>
            </a:r>
            <a:r>
              <a:rPr kumimoji="0" lang="it-IT" sz="2800" b="1" i="1" u="sng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d.lgs</a:t>
            </a:r>
            <a:r>
              <a:rPr kumimoji="0" lang="it-IT" sz="28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n. 142/2015 </a:t>
            </a:r>
            <a:endParaRPr kumimoji="0" lang="it-IT" sz="28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  <a:p>
            <a:pPr marL="4572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28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 recepito all’art. </a:t>
            </a:r>
            <a:r>
              <a:rPr kumimoji="0" lang="it-IT" sz="28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4 e 12 della legge n. 47/2017</a:t>
            </a:r>
            <a:endParaRPr kumimoji="0" lang="it-IT" sz="28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pic>
        <p:nvPicPr>
          <p:cNvPr id="614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itolo 1"/>
          <p:cNvSpPr>
            <a:spLocks noGrp="1"/>
          </p:cNvSpPr>
          <p:nvPr>
            <p:ph type="title" hasCustomPrompt="1"/>
          </p:nvPr>
        </p:nvSpPr>
        <p:spPr>
          <a:xfrm>
            <a:off x="612775" y="-71437"/>
            <a:ext cx="10515600" cy="1325562"/>
          </a:xfrm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Introduzione (4/4)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7171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17500" y="1417638"/>
            <a:ext cx="11063288" cy="4467225"/>
          </a:xfrm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sz="3200" dirty="0">
                <a:latin typeface="Georgia" panose="02040502050405020303" pitchFamily="18" charset="0"/>
              </a:rPr>
              <a:t>«I minori stranieri non accompagnati (MSNA) censiti in Italia </a:t>
            </a:r>
            <a:r>
              <a:rPr sz="3200" b="1" dirty="0">
                <a:latin typeface="Georgia" panose="02040502050405020303" pitchFamily="18" charset="0"/>
              </a:rPr>
              <a:t>al 30 giugno 2023 </a:t>
            </a:r>
            <a:r>
              <a:rPr sz="3200" dirty="0">
                <a:latin typeface="Georgia" panose="02040502050405020303" pitchFamily="18" charset="0"/>
              </a:rPr>
              <a:t>sono </a:t>
            </a:r>
            <a:r>
              <a:rPr sz="3200" b="1" dirty="0">
                <a:latin typeface="Georgia" panose="02040502050405020303" pitchFamily="18" charset="0"/>
              </a:rPr>
              <a:t>20.926</a:t>
            </a:r>
            <a:r>
              <a:rPr sz="3200" dirty="0">
                <a:latin typeface="Georgia" panose="02040502050405020303" pitchFamily="18" charset="0"/>
              </a:rPr>
              <a:t>, sono in maggioranza </a:t>
            </a:r>
            <a:r>
              <a:rPr sz="3200" b="1" dirty="0">
                <a:latin typeface="Georgia" panose="02040502050405020303" pitchFamily="18" charset="0"/>
              </a:rPr>
              <a:t>maschi</a:t>
            </a:r>
            <a:r>
              <a:rPr sz="3200" dirty="0">
                <a:latin typeface="Georgia" panose="02040502050405020303" pitchFamily="18" charset="0"/>
              </a:rPr>
              <a:t> (86,6%) e hanno per la maggior parte </a:t>
            </a:r>
            <a:r>
              <a:rPr sz="3200" b="1" dirty="0">
                <a:latin typeface="Georgia" panose="02040502050405020303" pitchFamily="18" charset="0"/>
              </a:rPr>
              <a:t>17</a:t>
            </a:r>
            <a:r>
              <a:rPr sz="3200" dirty="0">
                <a:latin typeface="Georgia" panose="02040502050405020303" pitchFamily="18" charset="0"/>
              </a:rPr>
              <a:t> (44,7%), </a:t>
            </a:r>
            <a:r>
              <a:rPr sz="3200" b="1" dirty="0">
                <a:latin typeface="Georgia" panose="02040502050405020303" pitchFamily="18" charset="0"/>
              </a:rPr>
              <a:t>16</a:t>
            </a:r>
            <a:r>
              <a:rPr sz="3200" dirty="0">
                <a:latin typeface="Georgia" panose="02040502050405020303" pitchFamily="18" charset="0"/>
              </a:rPr>
              <a:t> (24,7%) e </a:t>
            </a:r>
            <a:r>
              <a:rPr sz="3200" b="1" dirty="0">
                <a:latin typeface="Georgia" panose="02040502050405020303" pitchFamily="18" charset="0"/>
              </a:rPr>
              <a:t>15</a:t>
            </a:r>
            <a:r>
              <a:rPr sz="3200" dirty="0">
                <a:latin typeface="Georgia" panose="02040502050405020303" pitchFamily="18" charset="0"/>
              </a:rPr>
              <a:t> </a:t>
            </a:r>
            <a:r>
              <a:rPr sz="3200" b="1" dirty="0">
                <a:latin typeface="Georgia" panose="02040502050405020303" pitchFamily="18" charset="0"/>
              </a:rPr>
              <a:t>anni</a:t>
            </a:r>
            <a:r>
              <a:rPr sz="3200" dirty="0">
                <a:latin typeface="Georgia" panose="02040502050405020303" pitchFamily="18" charset="0"/>
              </a:rPr>
              <a:t> (12,1%); arrivano soprattutto da </a:t>
            </a:r>
            <a:r>
              <a:rPr sz="3200" b="1" dirty="0">
                <a:latin typeface="Georgia" panose="02040502050405020303" pitchFamily="18" charset="0"/>
              </a:rPr>
              <a:t>Egitto</a:t>
            </a:r>
            <a:r>
              <a:rPr sz="3200" dirty="0">
                <a:latin typeface="Georgia" panose="02040502050405020303" pitchFamily="18" charset="0"/>
              </a:rPr>
              <a:t> (5.341 minori), </a:t>
            </a:r>
            <a:r>
              <a:rPr sz="3200" b="1" dirty="0">
                <a:latin typeface="Georgia" panose="02040502050405020303" pitchFamily="18" charset="0"/>
              </a:rPr>
              <a:t>Ucraina</a:t>
            </a:r>
            <a:r>
              <a:rPr sz="3200" dirty="0">
                <a:latin typeface="Georgia" panose="02040502050405020303" pitchFamily="18" charset="0"/>
              </a:rPr>
              <a:t> (4.512), </a:t>
            </a:r>
            <a:r>
              <a:rPr sz="3200" b="1" dirty="0">
                <a:latin typeface="Georgia" panose="02040502050405020303" pitchFamily="18" charset="0"/>
              </a:rPr>
              <a:t>Tunisia</a:t>
            </a:r>
            <a:r>
              <a:rPr sz="3200" dirty="0">
                <a:latin typeface="Georgia" panose="02040502050405020303" pitchFamily="18" charset="0"/>
              </a:rPr>
              <a:t> (1.781), </a:t>
            </a:r>
            <a:r>
              <a:rPr sz="3200" b="1" dirty="0">
                <a:latin typeface="Georgia" panose="02040502050405020303" pitchFamily="18" charset="0"/>
              </a:rPr>
              <a:t>Guinea</a:t>
            </a:r>
            <a:r>
              <a:rPr sz="3200" dirty="0">
                <a:latin typeface="Georgia" panose="02040502050405020303" pitchFamily="18" charset="0"/>
              </a:rPr>
              <a:t> (1.174) e </a:t>
            </a:r>
            <a:r>
              <a:rPr sz="3200" b="1" dirty="0">
                <a:latin typeface="Georgia" panose="02040502050405020303" pitchFamily="18" charset="0"/>
              </a:rPr>
              <a:t>Albania</a:t>
            </a:r>
            <a:r>
              <a:rPr sz="3200" dirty="0">
                <a:latin typeface="Georgia" panose="02040502050405020303" pitchFamily="18" charset="0"/>
              </a:rPr>
              <a:t> (1.137), mentre le Regioni che ne accolgono di più sono la </a:t>
            </a:r>
            <a:r>
              <a:rPr sz="3200" b="1" dirty="0">
                <a:latin typeface="Georgia" panose="02040502050405020303" pitchFamily="18" charset="0"/>
              </a:rPr>
              <a:t>Sicilia</a:t>
            </a:r>
            <a:r>
              <a:rPr sz="3200" dirty="0">
                <a:latin typeface="Georgia" panose="02040502050405020303" pitchFamily="18" charset="0"/>
              </a:rPr>
              <a:t> (4.621 minori, il 22,1% del totale), la </a:t>
            </a:r>
            <a:r>
              <a:rPr sz="3200" b="1" dirty="0">
                <a:latin typeface="Georgia" panose="02040502050405020303" pitchFamily="18" charset="0"/>
              </a:rPr>
              <a:t>Lombardia</a:t>
            </a:r>
            <a:r>
              <a:rPr sz="3200" dirty="0">
                <a:latin typeface="Georgia" panose="02040502050405020303" pitchFamily="18" charset="0"/>
              </a:rPr>
              <a:t> (2.764, il 13,2%), l'</a:t>
            </a:r>
            <a:r>
              <a:rPr sz="3200" b="1" dirty="0">
                <a:latin typeface="Georgia" panose="02040502050405020303" pitchFamily="18" charset="0"/>
              </a:rPr>
              <a:t>Emilia-Romagna</a:t>
            </a:r>
            <a:r>
              <a:rPr sz="3200" dirty="0">
                <a:latin typeface="Georgia" panose="02040502050405020303" pitchFamily="18" charset="0"/>
              </a:rPr>
              <a:t> (1.727, l'8,3%) e la </a:t>
            </a:r>
            <a:r>
              <a:rPr sz="3200" b="1" dirty="0">
                <a:latin typeface="Georgia" panose="02040502050405020303" pitchFamily="18" charset="0"/>
              </a:rPr>
              <a:t>Calabria</a:t>
            </a:r>
            <a:r>
              <a:rPr sz="3200" dirty="0">
                <a:latin typeface="Georgia" panose="02040502050405020303" pitchFamily="18" charset="0"/>
              </a:rPr>
              <a:t> (1.669, il 8%).»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717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Obiettivo generale del caso studio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it-IT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Descrivere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iniziative/ programmi/ progetti/ pratiche di servizio sociale implementate in Italia a partire dalla Legge 142/2015 e, con particolare riferimento alla Legge n. 47/2017, recante disposizioni in materia di misure di protezione per i minori stranieri non accompagnati, 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e analizzare le pratiche 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implementate.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pic>
        <p:nvPicPr>
          <p:cNvPr id="8196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Framework teorico-metodologico del caso studio (1/3)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9219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sz="3200" dirty="0">
                <a:latin typeface="Georgia" panose="02040502050405020303" pitchFamily="18" charset="0"/>
              </a:rPr>
              <a:t>Gli assistenti sociali possono essere considerati degli </a:t>
            </a:r>
            <a:r>
              <a:rPr sz="3200" b="1" i="1" dirty="0">
                <a:solidFill>
                  <a:srgbClr val="0070C0"/>
                </a:solidFill>
                <a:latin typeface="Georgia" panose="02040502050405020303" pitchFamily="18" charset="0"/>
              </a:rPr>
              <a:t>street level bureaucrats</a:t>
            </a:r>
            <a:r>
              <a:rPr sz="3200" b="1" dirty="0">
                <a:latin typeface="Georgia" panose="02040502050405020303" pitchFamily="18" charset="0"/>
              </a:rPr>
              <a:t> </a:t>
            </a:r>
            <a:r>
              <a:rPr sz="3200" dirty="0">
                <a:latin typeface="Georgia" panose="02040502050405020303" pitchFamily="18" charset="0"/>
              </a:rPr>
              <a:t>dal momento che si trovano continuamente ad </a:t>
            </a:r>
            <a:r>
              <a:rPr sz="3200" b="1" dirty="0">
                <a:latin typeface="Georgia" panose="02040502050405020303" pitchFamily="18" charset="0"/>
              </a:rPr>
              <a:t>assumere decisioni </a:t>
            </a:r>
            <a:r>
              <a:rPr sz="3200" dirty="0">
                <a:latin typeface="Georgia" panose="02040502050405020303" pitchFamily="18" charset="0"/>
              </a:rPr>
              <a:t>che, spesso, li inducono ad </a:t>
            </a:r>
            <a:r>
              <a:rPr sz="3200" b="1" dirty="0">
                <a:latin typeface="Georgia" panose="02040502050405020303" pitchFamily="18" charset="0"/>
              </a:rPr>
              <a:t>elaborare strategie e procedure che nel tempo diventano prassi del servizio e finiscono per avere un esito sulla politica </a:t>
            </a:r>
            <a:r>
              <a:rPr sz="3200" dirty="0">
                <a:latin typeface="Georgia" panose="02040502050405020303" pitchFamily="18" charset="0"/>
              </a:rPr>
              <a:t>da cui sono originate.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9220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itolo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b="1" dirty="0">
                <a:latin typeface="Arial" panose="020B0604020202020204" pitchFamily="34" charset="0"/>
                <a:cs typeface="Arial" panose="020B0604020202020204" pitchFamily="34" charset="0"/>
              </a:rPr>
              <a:t>Framework teorico-metodologico del caso studio (2/3)</a:t>
            </a:r>
            <a:endParaRPr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243" name="Segnaposto contenuto 2"/>
          <p:cNvSpPr>
            <a:spLocks noGrp="1"/>
          </p:cNvSpPr>
          <p:nvPr>
            <p:ph idx="1" hasCustomPrompt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endParaRPr dirty="0"/>
          </a:p>
          <a:p>
            <a:pPr marL="0" indent="0" algn="just">
              <a:buNone/>
            </a:pPr>
            <a:endParaRPr dirty="0"/>
          </a:p>
          <a:p>
            <a:pPr marL="0" indent="0" algn="just">
              <a:lnSpc>
                <a:spcPct val="100000"/>
              </a:lnSpc>
              <a:spcBef>
                <a:spcPct val="0"/>
              </a:spcBef>
              <a:buNone/>
            </a:pPr>
            <a:r>
              <a:rPr sz="3200" dirty="0">
                <a:latin typeface="Georgia" panose="02040502050405020303" pitchFamily="18" charset="0"/>
              </a:rPr>
              <a:t>L’approccio della </a:t>
            </a:r>
            <a:r>
              <a:rPr sz="3200" b="1" dirty="0">
                <a:solidFill>
                  <a:srgbClr val="0070C0"/>
                </a:solidFill>
                <a:latin typeface="Georgia" panose="02040502050405020303" pitchFamily="18" charset="0"/>
              </a:rPr>
              <a:t>Ricerca Collaborativa </a:t>
            </a:r>
            <a:r>
              <a:rPr sz="3200" dirty="0">
                <a:latin typeface="Georgia" panose="02040502050405020303" pitchFamily="18" charset="0"/>
              </a:rPr>
              <a:t>risulta essere particolarmente adeguato rispetto al </a:t>
            </a:r>
            <a:r>
              <a:rPr sz="3200" b="1" dirty="0">
                <a:latin typeface="Georgia" panose="02040502050405020303" pitchFamily="18" charset="0"/>
              </a:rPr>
              <a:t>processo di coinvolgimento dei partecipanti alla ricerca</a:t>
            </a:r>
            <a:r>
              <a:rPr sz="3200" dirty="0">
                <a:latin typeface="Georgia" panose="02040502050405020303" pitchFamily="18" charset="0"/>
              </a:rPr>
              <a:t>: assistenti sociali, MSNA, altri stakeholders.</a:t>
            </a:r>
            <a:endParaRPr sz="3200" dirty="0">
              <a:latin typeface="Georgia" panose="02040502050405020303" pitchFamily="18" charset="0"/>
            </a:endParaRPr>
          </a:p>
        </p:txBody>
      </p:sp>
      <p:pic>
        <p:nvPicPr>
          <p:cNvPr id="10244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8200" y="6162675"/>
            <a:ext cx="10515600" cy="6207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ptos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9247</Words>
  <Application>WPS Presentation</Application>
  <PresentationFormat>Personalizzato</PresentationFormat>
  <Paragraphs>407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5" baseType="lpstr">
      <vt:lpstr>Arial</vt:lpstr>
      <vt:lpstr>SimSun</vt:lpstr>
      <vt:lpstr>Wingdings</vt:lpstr>
      <vt:lpstr>Aptos</vt:lpstr>
      <vt:lpstr>Liberation Mono</vt:lpstr>
      <vt:lpstr>Aptos Display</vt:lpstr>
      <vt:lpstr>Calibri</vt:lpstr>
      <vt:lpstr>Copperplate Gothic Bold</vt:lpstr>
      <vt:lpstr>Georgia</vt:lpstr>
      <vt:lpstr>Andale Sans UI</vt:lpstr>
      <vt:lpstr>Tahoma</vt:lpstr>
      <vt:lpstr>Microsoft YaHei</vt:lpstr>
      <vt:lpstr>Arial Unicode MS</vt:lpstr>
      <vt:lpstr>Calibri</vt:lpstr>
      <vt:lpstr>Tema di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Maddalena Grassi</dc:creator>
  <cp:lastModifiedBy>Fondazione</cp:lastModifiedBy>
  <cp:revision>16</cp:revision>
  <dcterms:created xsi:type="dcterms:W3CDTF">2024-01-08T11:37:24Z</dcterms:created>
  <dcterms:modified xsi:type="dcterms:W3CDTF">2024-01-12T11:39:02Z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67CC12EB3F894B57A35B581F16FD9908_13</vt:lpwstr>
  </property>
  <property fmtid="{D5CDD505-2E9C-101B-9397-08002B2CF9AE}" pid="3" name="KSOProductBuildVer">
    <vt:lpwstr>1033-12.2.0.13359</vt:lpwstr>
  </property>
</Properties>
</file>